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1"/>
  </p:notesMasterIdLst>
  <p:sldIdLst>
    <p:sldId id="258" r:id="rId2"/>
    <p:sldId id="256" r:id="rId3"/>
    <p:sldId id="259" r:id="rId4"/>
    <p:sldId id="257" r:id="rId5"/>
    <p:sldId id="295" r:id="rId6"/>
    <p:sldId id="296" r:id="rId7"/>
    <p:sldId id="297" r:id="rId8"/>
    <p:sldId id="298" r:id="rId9"/>
    <p:sldId id="274" r:id="rId10"/>
    <p:sldId id="299" r:id="rId11"/>
    <p:sldId id="261" r:id="rId12"/>
    <p:sldId id="300" r:id="rId13"/>
    <p:sldId id="301" r:id="rId14"/>
    <p:sldId id="302" r:id="rId15"/>
    <p:sldId id="303" r:id="rId16"/>
    <p:sldId id="305" r:id="rId17"/>
    <p:sldId id="306" r:id="rId18"/>
    <p:sldId id="307" r:id="rId19"/>
    <p:sldId id="272" r:id="rId20"/>
    <p:sldId id="264" r:id="rId21"/>
    <p:sldId id="308" r:id="rId22"/>
    <p:sldId id="309" r:id="rId23"/>
    <p:sldId id="310" r:id="rId24"/>
    <p:sldId id="311" r:id="rId25"/>
    <p:sldId id="312" r:id="rId26"/>
    <p:sldId id="260" r:id="rId27"/>
    <p:sldId id="267" r:id="rId28"/>
    <p:sldId id="270" r:id="rId29"/>
    <p:sldId id="278" r:id="rId30"/>
  </p:sldIdLst>
  <p:sldSz cx="9144000" cy="5143500" type="screen16x9"/>
  <p:notesSz cx="6858000" cy="9144000"/>
  <p:embeddedFontLst>
    <p:embeddedFont>
      <p:font typeface="Cousine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55EEA4-988B-492D-99E5-9B07CBB69424}">
  <a:tblStyle styleId="{FC55EEA4-988B-492D-99E5-9B07CBB694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216E642-95D0-4B56-8B43-F84085D1147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6144" autoAdjust="0"/>
  </p:normalViewPr>
  <p:slideViewPr>
    <p:cSldViewPr snapToGrid="0">
      <p:cViewPr varScale="1">
        <p:scale>
          <a:sx n="94" d="100"/>
          <a:sy n="94" d="100"/>
        </p:scale>
        <p:origin x="112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ofPieChart>
        <c:ofPieType val="pie"/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F2F-480A-901C-3A6A7812C314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F2F-480A-901C-3A6A7812C314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F2F-480A-901C-3A6A7812C314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F2F-480A-901C-3A6A7812C314}"/>
              </c:ext>
            </c:extLst>
          </c:dPt>
          <c:dPt>
            <c:idx val="4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F2F-480A-901C-3A6A7812C314}"/>
              </c:ext>
            </c:extLst>
          </c:dPt>
          <c:dLbls>
            <c:dLbl>
              <c:idx val="0"/>
              <c:layout>
                <c:manualLayout>
                  <c:x val="-5.4460793963254595E-2"/>
                  <c:y val="-2.4146899606299212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F2F-480A-901C-3A6A7812C314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9F2F-480A-901C-3A6A7812C31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Sheet1!$B$2:$B$5</c:f>
              <c:numCache>
                <c:formatCode>General</c:formatCode>
                <c:ptCount val="4"/>
                <c:pt idx="0">
                  <c:v>0.5</c:v>
                </c:pt>
                <c:pt idx="1">
                  <c:v>15.2</c:v>
                </c:pt>
                <c:pt idx="2">
                  <c:v>1.2</c:v>
                </c:pt>
                <c:pt idx="3">
                  <c:v>0.3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Conventional</c:v>
                      </c:pt>
                      <c:pt idx="1">
                        <c:v>Electronic</c:v>
                      </c:pt>
                      <c:pt idx="2">
                        <c:v>High Frequency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3928-4599-982F-53E8F6D544AC}"/>
            </c:ext>
          </c:extLst>
        </c:ser>
        <c:dLbls>
          <c:dLblPos val="bestFit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gapWidth val="10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ofPieChart>
        <c:ofPieType val="pie"/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FB1-49D0-B627-7FD20F878879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FB1-49D0-B627-7FD20F878879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FB1-49D0-B627-7FD20F878879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FB1-49D0-B627-7FD20F878879}"/>
              </c:ext>
            </c:extLst>
          </c:dPt>
          <c:dPt>
            <c:idx val="4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FB1-49D0-B627-7FD20F878879}"/>
              </c:ext>
            </c:extLst>
          </c:dPt>
          <c:dLbls>
            <c:dLbl>
              <c:idx val="3"/>
              <c:tx>
                <c:rich>
                  <a:bodyPr/>
                  <a:lstStyle/>
                  <a:p>
                    <a:fld id="{3DF08E71-840C-45EF-81B6-E10930837685}" type="PERCENTAGE">
                      <a:rPr lang="en-US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IN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CFB1-49D0-B627-7FD20F87887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Sheet1!$B$2:$B$5</c:f>
              <c:numCache>
                <c:formatCode>General</c:formatCode>
                <c:ptCount val="4"/>
                <c:pt idx="0">
                  <c:v>0.5</c:v>
                </c:pt>
                <c:pt idx="1">
                  <c:v>3.4</c:v>
                </c:pt>
                <c:pt idx="2">
                  <c:v>15.2</c:v>
                </c:pt>
                <c:pt idx="3">
                  <c:v>20.3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Conventional</c:v>
                      </c:pt>
                      <c:pt idx="1">
                        <c:v>Electronic</c:v>
                      </c:pt>
                      <c:pt idx="2">
                        <c:v>High Frequency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3928-4599-982F-53E8F6D544AC}"/>
            </c:ext>
          </c:extLst>
        </c:ser>
        <c:dLbls>
          <c:dLblPos val="bestFit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gapWidth val="10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3012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Quote stuffing to gain pricing edge over competition- Placing large amount of orders in very short span of time to inflate price then cancelling instantly in short time then selling existing stock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5788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98100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Quote stuffing to gain pricing edge over competition- Placing large amount of orders in very short span of time to inflate price then cancelling instantly in short time then selling existing stock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1013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Quote stuffing to gain pricing edge over competition- Placing large amount of orders in very short span of time to inflate price then cancelling instantly in short time then selling existing stock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35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Quote stuffing to gain pricing edge over competition- Placing large amount of orders in very short span of time to inflate price then cancelling instantly in short time then selling existing stock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13516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Quote stuffing to gain pricing edge over competition- Placing large amount of orders in very short span of time to inflate price then cancelling instantly in short time then selling existing stock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0116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PCIE – peripheral components interconnect express – used here for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Order formatting – Used for formatting trade order in compliance with exchange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TCP – robust state management – if request not acknowledged then buffer and window shifting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37580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0155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3933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3564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06365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48610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Down jones industrial average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$1 trillion equity evaporated within minutes</a:t>
            </a: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Field programmable – Once deployed in field for a particular usage In field then we can reconfigure it on the fly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Gate Array- It is an array of logical gate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5575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7008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020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787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14400" y="2980864"/>
            <a:ext cx="721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5400000">
            <a:off x="4527177" y="744699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4" name="Google Shape;14;p2"/>
          <p:cNvSpPr/>
          <p:nvPr/>
        </p:nvSpPr>
        <p:spPr>
          <a:xfrm rot="10800000">
            <a:off x="660998" y="3645100"/>
            <a:ext cx="1080000" cy="9951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15;p2"/>
          <p:cNvCxnSpPr/>
          <p:nvPr/>
        </p:nvCxnSpPr>
        <p:spPr>
          <a:xfrm>
            <a:off x="8296743" y="2299856"/>
            <a:ext cx="0" cy="2075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16" name="Google Shape;16;p2"/>
          <p:cNvSpPr/>
          <p:nvPr/>
        </p:nvSpPr>
        <p:spPr>
          <a:xfrm rot="-5400000">
            <a:off x="4525702" y="-1293868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dashDot"/>
            <a:miter lim="8000"/>
            <a:headEnd type="none" w="med" len="med"/>
            <a:tailEnd type="none" w="med" len="med"/>
          </a:ln>
        </p:spPr>
      </p:sp>
      <p:sp>
        <p:nvSpPr>
          <p:cNvPr id="17" name="Google Shape;17;p2"/>
          <p:cNvSpPr/>
          <p:nvPr/>
        </p:nvSpPr>
        <p:spPr>
          <a:xfrm>
            <a:off x="7216304" y="1888685"/>
            <a:ext cx="1395000" cy="12855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 rot="5400000">
            <a:off x="4527177" y="-550510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0" name="Google Shape;20;p3"/>
          <p:cNvSpPr/>
          <p:nvPr/>
        </p:nvSpPr>
        <p:spPr>
          <a:xfrm rot="-5400000">
            <a:off x="695075" y="986571"/>
            <a:ext cx="995100" cy="10662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1;p3"/>
          <p:cNvCxnSpPr/>
          <p:nvPr/>
        </p:nvCxnSpPr>
        <p:spPr>
          <a:xfrm>
            <a:off x="8365300" y="1345300"/>
            <a:ext cx="0" cy="1696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22" name="Google Shape;22;p3"/>
          <p:cNvSpPr/>
          <p:nvPr/>
        </p:nvSpPr>
        <p:spPr>
          <a:xfrm rot="-5400000">
            <a:off x="4525702" y="-2134011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dashDot"/>
            <a:miter lim="8000"/>
            <a:headEnd type="none" w="med" len="med"/>
            <a:tailEnd type="none" w="med" len="med"/>
          </a:ln>
        </p:spPr>
      </p:sp>
      <p:sp>
        <p:nvSpPr>
          <p:cNvPr id="23" name="Google Shape;23;p3"/>
          <p:cNvSpPr/>
          <p:nvPr/>
        </p:nvSpPr>
        <p:spPr>
          <a:xfrm rot="5400000">
            <a:off x="7048175" y="2866905"/>
            <a:ext cx="1285500" cy="13773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/>
          </p:nvPr>
        </p:nvSpPr>
        <p:spPr>
          <a:xfrm>
            <a:off x="921200" y="1509206"/>
            <a:ext cx="7205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4698564" y="3108819"/>
            <a:ext cx="354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1413600" y="2466600"/>
            <a:ext cx="63168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▪"/>
              <a:defRPr sz="2400" b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 b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b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1"/>
            </a:lvl9pPr>
          </a:lstStyle>
          <a:p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>
            <a:off x="3954441" y="1078293"/>
            <a:ext cx="1212106" cy="1158543"/>
            <a:chOff x="3754950" y="1132925"/>
            <a:chExt cx="1580939" cy="1544725"/>
          </a:xfrm>
        </p:grpSpPr>
        <p:sp>
          <p:nvSpPr>
            <p:cNvPr id="30" name="Google Shape;30;p4"/>
            <p:cNvSpPr/>
            <p:nvPr/>
          </p:nvSpPr>
          <p:spPr>
            <a:xfrm>
              <a:off x="3907350" y="1285321"/>
              <a:ext cx="1329300" cy="13293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rot="-5400000">
              <a:off x="3754950" y="1132925"/>
              <a:ext cx="1480500" cy="14805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" name="Google Shape;32;p4"/>
            <p:cNvCxnSpPr>
              <a:endCxn id="30" idx="1"/>
            </p:cNvCxnSpPr>
            <p:nvPr/>
          </p:nvCxnSpPr>
          <p:spPr>
            <a:xfrm>
              <a:off x="3890221" y="1267893"/>
              <a:ext cx="211800" cy="2121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4"/>
            <p:cNvCxnSpPr/>
            <p:nvPr/>
          </p:nvCxnSpPr>
          <p:spPr>
            <a:xfrm>
              <a:off x="5335889" y="1276425"/>
              <a:ext cx="0" cy="13935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  <p:sp>
          <p:nvSpPr>
            <p:cNvPr id="34" name="Google Shape;34;p4"/>
            <p:cNvSpPr/>
            <p:nvPr/>
          </p:nvSpPr>
          <p:spPr>
            <a:xfrm>
              <a:off x="4222975" y="1683233"/>
              <a:ext cx="698050" cy="54992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1" i="0">
                  <a:ln w="19050" cap="flat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noFill/>
                  <a:latin typeface="Arial"/>
                </a:rPr>
                <a:t>“</a:t>
              </a:r>
            </a:p>
          </p:txBody>
        </p:sp>
        <p:cxnSp>
          <p:nvCxnSpPr>
            <p:cNvPr id="35" name="Google Shape;35;p4"/>
            <p:cNvCxnSpPr>
              <a:stCxn id="30" idx="5"/>
            </p:cNvCxnSpPr>
            <p:nvPr/>
          </p:nvCxnSpPr>
          <p:spPr>
            <a:xfrm>
              <a:off x="5041979" y="2419950"/>
              <a:ext cx="253800" cy="2577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4"/>
            <p:cNvCxnSpPr/>
            <p:nvPr/>
          </p:nvCxnSpPr>
          <p:spPr>
            <a:xfrm>
              <a:off x="4244700" y="1591869"/>
              <a:ext cx="6546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</p:grp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420778" y="1239803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4731381" y="1239803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457200" y="1234143"/>
            <a:ext cx="2631900" cy="3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2"/>
          </p:nvPr>
        </p:nvSpPr>
        <p:spPr>
          <a:xfrm>
            <a:off x="3223964" y="1234143"/>
            <a:ext cx="2631900" cy="3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3"/>
          </p:nvPr>
        </p:nvSpPr>
        <p:spPr>
          <a:xfrm>
            <a:off x="5990727" y="1234143"/>
            <a:ext cx="2631900" cy="3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16" y="0"/>
            <a:ext cx="91417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91700" y="96300"/>
            <a:ext cx="8966100" cy="4945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457200" y="1125000"/>
            <a:ext cx="8229600" cy="3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microsoft.com/office/2007/relationships/hdphoto" Target="../media/hdphoto5.wdp"/><Relationship Id="rId5" Type="http://schemas.openxmlformats.org/officeDocument/2006/relationships/image" Target="../media/image9.png"/><Relationship Id="rId4" Type="http://schemas.microsoft.com/office/2007/relationships/hdphoto" Target="../media/hdphoto4.wdp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microsoft.com/office/2007/relationships/hdphoto" Target="../media/hdphoto6.wdp"/><Relationship Id="rId5" Type="http://schemas.openxmlformats.org/officeDocument/2006/relationships/image" Target="../media/image10.png"/><Relationship Id="rId4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microsoft.com/office/2007/relationships/hdphoto" Target="../media/hdphoto5.wdp"/><Relationship Id="rId5" Type="http://schemas.openxmlformats.org/officeDocument/2006/relationships/image" Target="../media/image9.png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microsoft.com/office/2007/relationships/hdphoto" Target="../media/hdphoto5.wdp"/><Relationship Id="rId5" Type="http://schemas.openxmlformats.org/officeDocument/2006/relationships/image" Target="../media/image9.png"/><Relationship Id="rId4" Type="http://schemas.microsoft.com/office/2007/relationships/hdphoto" Target="../media/hdphoto4.wdp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microsoft.com/office/2007/relationships/hdphoto" Target="../media/hdphoto5.wdp"/><Relationship Id="rId5" Type="http://schemas.openxmlformats.org/officeDocument/2006/relationships/image" Target="../media/image9.png"/><Relationship Id="rId4" Type="http://schemas.microsoft.com/office/2007/relationships/hdphoto" Target="../media/hdphoto4.wdp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microsoft.com/office/2007/relationships/hdphoto" Target="../media/hdphoto6.wdp"/><Relationship Id="rId5" Type="http://schemas.openxmlformats.org/officeDocument/2006/relationships/image" Target="../media/image10.png"/><Relationship Id="rId4" Type="http://schemas.microsoft.com/office/2007/relationships/hdphoto" Target="../media/hdphoto5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3"/>
          <p:cNvGrpSpPr/>
          <p:nvPr/>
        </p:nvGrpSpPr>
        <p:grpSpPr>
          <a:xfrm>
            <a:off x="6125804" y="2334470"/>
            <a:ext cx="2174335" cy="2111735"/>
            <a:chOff x="5708850" y="3417450"/>
            <a:chExt cx="2931161" cy="2815646"/>
          </a:xfrm>
        </p:grpSpPr>
        <p:sp>
          <p:nvSpPr>
            <p:cNvPr id="80" name="Google Shape;80;p13"/>
            <p:cNvSpPr/>
            <p:nvPr/>
          </p:nvSpPr>
          <p:spPr>
            <a:xfrm>
              <a:off x="6102011" y="3942011"/>
              <a:ext cx="2283300" cy="22833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8516561" y="3942000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82" name="Google Shape;82;p13"/>
            <p:cNvSpPr/>
            <p:nvPr/>
          </p:nvSpPr>
          <p:spPr>
            <a:xfrm rot="-5400000">
              <a:off x="7180125" y="2605525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83" name="Google Shape;83;p13"/>
            <p:cNvSpPr/>
            <p:nvPr/>
          </p:nvSpPr>
          <p:spPr>
            <a:xfrm rot="-5400000">
              <a:off x="5708850" y="3417450"/>
              <a:ext cx="1326900" cy="132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4" name="Google Shape;84;p13"/>
            <p:cNvCxnSpPr/>
            <p:nvPr/>
          </p:nvCxnSpPr>
          <p:spPr>
            <a:xfrm>
              <a:off x="6109725" y="3957425"/>
              <a:ext cx="2268000" cy="22680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85" name="Google Shape;85;p13"/>
            <p:cNvCxnSpPr/>
            <p:nvPr/>
          </p:nvCxnSpPr>
          <p:spPr>
            <a:xfrm flipH="1">
              <a:off x="6102050" y="3941996"/>
              <a:ext cx="2291100" cy="22911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86" name="Google Shape;86;p13"/>
            <p:cNvCxnSpPr/>
            <p:nvPr/>
          </p:nvCxnSpPr>
          <p:spPr>
            <a:xfrm>
              <a:off x="5978575" y="3949725"/>
              <a:ext cx="0" cy="22833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</p:grpSp>
      <p:sp>
        <p:nvSpPr>
          <p:cNvPr id="87" name="Google Shape;87;p13"/>
          <p:cNvSpPr txBox="1">
            <a:spLocks noGrp="1"/>
          </p:cNvSpPr>
          <p:nvPr>
            <p:ph type="ctrTitle" idx="4294967295"/>
          </p:nvPr>
        </p:nvSpPr>
        <p:spPr>
          <a:xfrm>
            <a:off x="878657" y="647541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/>
              <a:t>Hello world!</a:t>
            </a:r>
            <a:endParaRPr sz="6000" b="1" dirty="0"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4294967295"/>
          </p:nvPr>
        </p:nvSpPr>
        <p:spPr>
          <a:xfrm>
            <a:off x="878657" y="1423212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/>
              <a:t>I AM Anmol Sharma</a:t>
            </a:r>
            <a:endParaRPr sz="3600" dirty="0"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909509" y="2323578"/>
            <a:ext cx="3711300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Roll No. 20BPH010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Year :- 3</a:t>
            </a:r>
            <a:r>
              <a:rPr lang="en-US" sz="1800" baseline="30000" dirty="0"/>
              <a:t>rd</a:t>
            </a:r>
            <a:r>
              <a:rPr lang="en-US" sz="1800" dirty="0"/>
              <a:t> (6</a:t>
            </a:r>
            <a:r>
              <a:rPr lang="en-US" sz="1800" baseline="30000" dirty="0"/>
              <a:t>th</a:t>
            </a:r>
            <a:r>
              <a:rPr lang="en-US" sz="1800" dirty="0"/>
              <a:t> </a:t>
            </a:r>
            <a:r>
              <a:rPr lang="en-US" sz="1800" dirty="0" err="1"/>
              <a:t>sem</a:t>
            </a:r>
            <a:r>
              <a:rPr lang="en-US" sz="1800" dirty="0"/>
              <a:t> 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Electrical Engineering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Seminar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EE-329</a:t>
            </a:r>
            <a:endParaRPr sz="1800" dirty="0"/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9"/>
          <p:cNvSpPr txBox="1">
            <a:spLocks noGrp="1"/>
          </p:cNvSpPr>
          <p:nvPr>
            <p:ph type="body" idx="1"/>
          </p:nvPr>
        </p:nvSpPr>
        <p:spPr>
          <a:xfrm>
            <a:off x="457200" y="210033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Volume distribution of trades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88" name="Google Shape;288;p29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109EE6F-1D5E-C888-15A1-694D80F3D4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4730952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44993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Key Features rooting for use in HFT</a:t>
            </a:r>
            <a:endParaRPr sz="2400" b="1"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-US" sz="1600" dirty="0"/>
              <a:t>Customizability</a:t>
            </a:r>
            <a:endParaRPr sz="16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1600" dirty="0"/>
              <a:t>Parallelism	</a:t>
            </a:r>
            <a:endParaRPr sz="16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1600" dirty="0"/>
              <a:t>Low power consumption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1600" dirty="0"/>
              <a:t>Real Time processing 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1600" dirty="0"/>
              <a:t>Error correction</a:t>
            </a:r>
            <a:endParaRPr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Conventional Software based trading</a:t>
            </a:r>
            <a:endParaRPr sz="2400" b="1" dirty="0"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4" name="Action Button: Go Home 3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4EB80D5B-437F-06ED-26D0-EBCF7BC665EF}"/>
              </a:ext>
            </a:extLst>
          </p:cNvPr>
          <p:cNvSpPr/>
          <p:nvPr/>
        </p:nvSpPr>
        <p:spPr>
          <a:xfrm>
            <a:off x="404329" y="1732156"/>
            <a:ext cx="1996899" cy="2274849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38F9D80-7FF5-C121-EA93-53FDD0873FCE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2401228" y="2869581"/>
            <a:ext cx="164294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C77904-313E-DD5E-AA89-EDFD937A2BA1}"/>
              </a:ext>
            </a:extLst>
          </p:cNvPr>
          <p:cNvSpPr/>
          <p:nvPr/>
        </p:nvSpPr>
        <p:spPr>
          <a:xfrm>
            <a:off x="4044176" y="1858537"/>
            <a:ext cx="4478981" cy="21484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07CFCA-B64B-092C-53E3-4E3897706F6C}"/>
              </a:ext>
            </a:extLst>
          </p:cNvPr>
          <p:cNvSpPr/>
          <p:nvPr/>
        </p:nvSpPr>
        <p:spPr>
          <a:xfrm>
            <a:off x="4044176" y="2657707"/>
            <a:ext cx="1330712" cy="42374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901FB6-F936-2557-49E6-E7148607260D}"/>
              </a:ext>
            </a:extLst>
          </p:cNvPr>
          <p:cNvSpPr/>
          <p:nvPr/>
        </p:nvSpPr>
        <p:spPr>
          <a:xfrm>
            <a:off x="5389756" y="2743200"/>
            <a:ext cx="1055649" cy="25276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PCIE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7D8481-A7C2-8E56-997A-4AE8B35E343E}"/>
              </a:ext>
            </a:extLst>
          </p:cNvPr>
          <p:cNvSpPr/>
          <p:nvPr/>
        </p:nvSpPr>
        <p:spPr>
          <a:xfrm>
            <a:off x="6421198" y="2401229"/>
            <a:ext cx="1793534" cy="468352"/>
          </a:xfrm>
          <a:prstGeom prst="rect">
            <a:avLst/>
          </a:prstGeom>
          <a:pattFill prst="wave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554C68-DFE7-E95F-6EA5-76A229608D57}"/>
              </a:ext>
            </a:extLst>
          </p:cNvPr>
          <p:cNvSpPr/>
          <p:nvPr/>
        </p:nvSpPr>
        <p:spPr>
          <a:xfrm>
            <a:off x="6417574" y="2890022"/>
            <a:ext cx="1793534" cy="468352"/>
          </a:xfrm>
          <a:prstGeom prst="rect">
            <a:avLst/>
          </a:prstGeom>
          <a:pattFill prst="dotGrid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Memory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596217-C103-0994-F072-50FBA5B7E74D}"/>
              </a:ext>
            </a:extLst>
          </p:cNvPr>
          <p:cNvSpPr txBox="1"/>
          <p:nvPr/>
        </p:nvSpPr>
        <p:spPr>
          <a:xfrm>
            <a:off x="5071900" y="4226483"/>
            <a:ext cx="2423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Trading Server</a:t>
            </a: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218B8A-42A1-4961-EE0B-BC69A03A0AF6}"/>
              </a:ext>
            </a:extLst>
          </p:cNvPr>
          <p:cNvSpPr txBox="1"/>
          <p:nvPr/>
        </p:nvSpPr>
        <p:spPr>
          <a:xfrm>
            <a:off x="191012" y="4072594"/>
            <a:ext cx="2423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Exchange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23714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FPGA accelereated trading</a:t>
            </a:r>
            <a:endParaRPr sz="2400" b="1" dirty="0"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4" name="Action Button: Go Home 3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4EB80D5B-437F-06ED-26D0-EBCF7BC665EF}"/>
              </a:ext>
            </a:extLst>
          </p:cNvPr>
          <p:cNvSpPr/>
          <p:nvPr/>
        </p:nvSpPr>
        <p:spPr>
          <a:xfrm>
            <a:off x="404329" y="1732156"/>
            <a:ext cx="1996899" cy="2274849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38F9D80-7FF5-C121-EA93-53FDD0873FCE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2401228" y="2869581"/>
            <a:ext cx="164294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2FF25585-1CE1-5BE5-B476-B1731D5D5D9C}"/>
              </a:ext>
            </a:extLst>
          </p:cNvPr>
          <p:cNvGrpSpPr/>
          <p:nvPr/>
        </p:nvGrpSpPr>
        <p:grpSpPr>
          <a:xfrm>
            <a:off x="4044176" y="1858537"/>
            <a:ext cx="4478981" cy="2148464"/>
            <a:chOff x="4044176" y="1858537"/>
            <a:chExt cx="4478981" cy="214846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CC77904-313E-DD5E-AA89-EDFD937A2BA1}"/>
                </a:ext>
              </a:extLst>
            </p:cNvPr>
            <p:cNvSpPr/>
            <p:nvPr/>
          </p:nvSpPr>
          <p:spPr>
            <a:xfrm>
              <a:off x="4044176" y="1858537"/>
              <a:ext cx="4478981" cy="214846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007CFCA-B64B-092C-53E3-4E3897706F6C}"/>
                </a:ext>
              </a:extLst>
            </p:cNvPr>
            <p:cNvSpPr/>
            <p:nvPr/>
          </p:nvSpPr>
          <p:spPr>
            <a:xfrm>
              <a:off x="4044176" y="2657707"/>
              <a:ext cx="1330712" cy="423745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FPGA</a:t>
              </a:r>
              <a:endParaRPr lang="en-IN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1901FB6-F936-2557-49E6-E7148607260D}"/>
                </a:ext>
              </a:extLst>
            </p:cNvPr>
            <p:cNvSpPr/>
            <p:nvPr/>
          </p:nvSpPr>
          <p:spPr>
            <a:xfrm>
              <a:off x="5389756" y="2743200"/>
              <a:ext cx="1055649" cy="25276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PCIE</a:t>
              </a:r>
              <a:endParaRPr lang="en-IN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87D8481-A7C2-8E56-997A-4AE8B35E343E}"/>
                </a:ext>
              </a:extLst>
            </p:cNvPr>
            <p:cNvSpPr/>
            <p:nvPr/>
          </p:nvSpPr>
          <p:spPr>
            <a:xfrm>
              <a:off x="6421198" y="2401229"/>
              <a:ext cx="1793534" cy="468352"/>
            </a:xfrm>
            <a:prstGeom prst="rect">
              <a:avLst/>
            </a:prstGeom>
            <a:pattFill prst="wave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CPU</a:t>
              </a:r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554C68-DFE7-E95F-6EA5-76A229608D57}"/>
                </a:ext>
              </a:extLst>
            </p:cNvPr>
            <p:cNvSpPr/>
            <p:nvPr/>
          </p:nvSpPr>
          <p:spPr>
            <a:xfrm>
              <a:off x="6417574" y="2890022"/>
              <a:ext cx="1793534" cy="468352"/>
            </a:xfrm>
            <a:prstGeom prst="rect">
              <a:avLst/>
            </a:prstGeom>
            <a:pattFill prst="dotGrid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Memory</a:t>
              </a:r>
              <a:endParaRPr lang="en-IN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8596217-C103-0994-F072-50FBA5B7E74D}"/>
              </a:ext>
            </a:extLst>
          </p:cNvPr>
          <p:cNvSpPr txBox="1"/>
          <p:nvPr/>
        </p:nvSpPr>
        <p:spPr>
          <a:xfrm>
            <a:off x="5071900" y="4226483"/>
            <a:ext cx="2423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Trading Server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CA50A9-5B3E-AF36-08D0-431CA4D460D8}"/>
              </a:ext>
            </a:extLst>
          </p:cNvPr>
          <p:cNvSpPr txBox="1"/>
          <p:nvPr/>
        </p:nvSpPr>
        <p:spPr>
          <a:xfrm>
            <a:off x="191012" y="4072594"/>
            <a:ext cx="2423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Exchange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47586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Building Blocks</a:t>
            </a:r>
            <a:endParaRPr sz="2400" b="1" dirty="0"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5CE8E95-F237-697F-3FC9-942C43B1D63A}"/>
              </a:ext>
            </a:extLst>
          </p:cNvPr>
          <p:cNvGrpSpPr/>
          <p:nvPr/>
        </p:nvGrpSpPr>
        <p:grpSpPr>
          <a:xfrm>
            <a:off x="335280" y="1670196"/>
            <a:ext cx="8298650" cy="2827464"/>
            <a:chOff x="335280" y="1670196"/>
            <a:chExt cx="8298650" cy="282746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FF25585-1CE1-5BE5-B476-B1731D5D5D9C}"/>
                </a:ext>
              </a:extLst>
            </p:cNvPr>
            <p:cNvGrpSpPr/>
            <p:nvPr/>
          </p:nvGrpSpPr>
          <p:grpSpPr>
            <a:xfrm>
              <a:off x="1577340" y="1684017"/>
              <a:ext cx="7056590" cy="2813641"/>
              <a:chOff x="4044176" y="1858537"/>
              <a:chExt cx="4478981" cy="2148464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7CC77904-313E-DD5E-AA89-EDFD937A2BA1}"/>
                  </a:ext>
                </a:extLst>
              </p:cNvPr>
              <p:cNvSpPr/>
              <p:nvPr/>
            </p:nvSpPr>
            <p:spPr>
              <a:xfrm>
                <a:off x="4044176" y="1858537"/>
                <a:ext cx="4478981" cy="214846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007CFCA-B64B-092C-53E3-4E3897706F6C}"/>
                  </a:ext>
                </a:extLst>
              </p:cNvPr>
              <p:cNvSpPr/>
              <p:nvPr/>
            </p:nvSpPr>
            <p:spPr>
              <a:xfrm>
                <a:off x="4044176" y="2657707"/>
                <a:ext cx="1330712" cy="423745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FPGA</a:t>
                </a:r>
                <a:endParaRPr lang="en-IN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1901FB6-F936-2557-49E6-E7148607260D}"/>
                  </a:ext>
                </a:extLst>
              </p:cNvPr>
              <p:cNvSpPr/>
              <p:nvPr/>
            </p:nvSpPr>
            <p:spPr>
              <a:xfrm>
                <a:off x="5389756" y="2743200"/>
                <a:ext cx="1055649" cy="25276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PCIE</a:t>
                </a:r>
                <a:endParaRPr lang="en-IN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87D8481-A7C2-8E56-997A-4AE8B35E343E}"/>
                  </a:ext>
                </a:extLst>
              </p:cNvPr>
              <p:cNvSpPr/>
              <p:nvPr/>
            </p:nvSpPr>
            <p:spPr>
              <a:xfrm>
                <a:off x="6421198" y="2401229"/>
                <a:ext cx="1793534" cy="468352"/>
              </a:xfrm>
              <a:prstGeom prst="rect">
                <a:avLst/>
              </a:prstGeom>
              <a:pattFill prst="wave">
                <a:fgClr>
                  <a:schemeClr val="accent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CPU</a:t>
                </a:r>
                <a:endParaRPr lang="en-I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E554C68-DFE7-E95F-6EA5-76A229608D57}"/>
                  </a:ext>
                </a:extLst>
              </p:cNvPr>
              <p:cNvSpPr/>
              <p:nvPr/>
            </p:nvSpPr>
            <p:spPr>
              <a:xfrm>
                <a:off x="6417574" y="2890022"/>
                <a:ext cx="1793534" cy="468352"/>
              </a:xfrm>
              <a:prstGeom prst="rect">
                <a:avLst/>
              </a:prstGeom>
              <a:pattFill prst="dotGrid">
                <a:fgClr>
                  <a:schemeClr val="accent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  <a:endParaRPr lang="en-IN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1924C8E3-4858-734C-6EA5-7FD23FFEA1D9}"/>
                </a:ext>
              </a:extLst>
            </p:cNvPr>
            <p:cNvSpPr/>
            <p:nvPr/>
          </p:nvSpPr>
          <p:spPr>
            <a:xfrm>
              <a:off x="1577340" y="1684020"/>
              <a:ext cx="7056590" cy="2813640"/>
            </a:xfrm>
            <a:prstGeom prst="roundRect">
              <a:avLst>
                <a:gd name="adj" fmla="val 0"/>
              </a:avLst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2D355B9-784D-8959-C303-A310170F6A14}"/>
                </a:ext>
              </a:extLst>
            </p:cNvPr>
            <p:cNvCxnSpPr/>
            <p:nvPr/>
          </p:nvCxnSpPr>
          <p:spPr>
            <a:xfrm>
              <a:off x="335280" y="2394730"/>
              <a:ext cx="12420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F8DC661-54FF-952A-D8D8-28885F2FF169}"/>
                </a:ext>
              </a:extLst>
            </p:cNvPr>
            <p:cNvCxnSpPr/>
            <p:nvPr/>
          </p:nvCxnSpPr>
          <p:spPr>
            <a:xfrm>
              <a:off x="335280" y="3787263"/>
              <a:ext cx="124206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E8E751F-5C67-AC5F-3D99-0A9F7CB4AF05}"/>
                </a:ext>
              </a:extLst>
            </p:cNvPr>
            <p:cNvSpPr txBox="1"/>
            <p:nvPr/>
          </p:nvSpPr>
          <p:spPr>
            <a:xfrm>
              <a:off x="335280" y="2072900"/>
              <a:ext cx="18435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Market Data</a:t>
              </a:r>
              <a:endParaRPr lang="en-IN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5A13B43-CD0E-794C-AE0D-AD606E8235E7}"/>
                </a:ext>
              </a:extLst>
            </p:cNvPr>
            <p:cNvSpPr txBox="1"/>
            <p:nvPr/>
          </p:nvSpPr>
          <p:spPr>
            <a:xfrm>
              <a:off x="404330" y="3465472"/>
              <a:ext cx="18435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Order Entry</a:t>
              </a:r>
              <a:endParaRPr lang="en-IN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52E50B4-41A0-054D-A4AD-9AC71EB3540C}"/>
                </a:ext>
              </a:extLst>
            </p:cNvPr>
            <p:cNvSpPr/>
            <p:nvPr/>
          </p:nvSpPr>
          <p:spPr>
            <a:xfrm>
              <a:off x="1577340" y="1981598"/>
              <a:ext cx="335280" cy="860978"/>
            </a:xfrm>
            <a:prstGeom prst="rect">
              <a:avLst/>
            </a:prstGeom>
            <a:pattFill prst="solidDmnd">
              <a:fgClr>
                <a:schemeClr val="accent1"/>
              </a:fgClr>
              <a:bgClr>
                <a:schemeClr val="accent3">
                  <a:lumMod val="75000"/>
                </a:schemeClr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" rtlCol="0" anchor="ctr"/>
            <a:lstStyle/>
            <a:p>
              <a:pPr algn="ctr"/>
              <a:r>
                <a:rPr lang="en-US" dirty="0"/>
                <a:t>MAC</a:t>
              </a:r>
              <a:endParaRPr lang="en-IN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17DEA3-B34C-1C20-77FB-850827DF9437}"/>
                </a:ext>
              </a:extLst>
            </p:cNvPr>
            <p:cNvSpPr/>
            <p:nvPr/>
          </p:nvSpPr>
          <p:spPr>
            <a:xfrm>
              <a:off x="1577340" y="3341534"/>
              <a:ext cx="335280" cy="860978"/>
            </a:xfrm>
            <a:prstGeom prst="rect">
              <a:avLst/>
            </a:prstGeom>
            <a:pattFill prst="solidDmnd">
              <a:fgClr>
                <a:schemeClr val="accent1"/>
              </a:fgClr>
              <a:bgClr>
                <a:schemeClr val="accent3">
                  <a:lumMod val="75000"/>
                </a:schemeClr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" rtlCol="0" anchor="ctr"/>
            <a:lstStyle/>
            <a:p>
              <a:pPr algn="ctr"/>
              <a:r>
                <a:rPr lang="en-US" dirty="0"/>
                <a:t>MAC</a:t>
              </a:r>
              <a:endParaRPr lang="en-IN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2F00325-75F0-ACF2-C1D7-3B3154730D72}"/>
                </a:ext>
              </a:extLst>
            </p:cNvPr>
            <p:cNvSpPr/>
            <p:nvPr/>
          </p:nvSpPr>
          <p:spPr>
            <a:xfrm>
              <a:off x="2308860" y="3341534"/>
              <a:ext cx="1112050" cy="860978"/>
            </a:xfrm>
            <a:prstGeom prst="rect">
              <a:avLst/>
            </a:prstGeom>
            <a:pattFill prst="pct9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TCP</a:t>
              </a:r>
              <a:endParaRPr lang="en-IN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84C0AAA-A140-C264-A567-7E146A5BFDE2}"/>
                </a:ext>
              </a:extLst>
            </p:cNvPr>
            <p:cNvSpPr/>
            <p:nvPr/>
          </p:nvSpPr>
          <p:spPr>
            <a:xfrm>
              <a:off x="4106946" y="3341534"/>
              <a:ext cx="1663164" cy="860978"/>
            </a:xfrm>
            <a:prstGeom prst="rect">
              <a:avLst/>
            </a:prstGeom>
            <a:pattFill prst="plaid">
              <a:fgClr>
                <a:schemeClr val="accent1"/>
              </a:fgClr>
              <a:bgClr>
                <a:schemeClr val="accent1">
                  <a:lumMod val="50000"/>
                </a:schemeClr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Order Formatting</a:t>
              </a:r>
              <a:endParaRPr lang="en-IN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B9C170-2C8A-BA41-E3EB-8065D56B0C22}"/>
                </a:ext>
              </a:extLst>
            </p:cNvPr>
            <p:cNvSpPr/>
            <p:nvPr/>
          </p:nvSpPr>
          <p:spPr>
            <a:xfrm>
              <a:off x="6362282" y="2460460"/>
              <a:ext cx="1431134" cy="860978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chemeClr val="accent3">
                  <a:lumMod val="75000"/>
                </a:schemeClr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Trading </a:t>
              </a:r>
            </a:p>
            <a:p>
              <a:pPr algn="ctr"/>
              <a:r>
                <a:rPr lang="en-US" dirty="0"/>
                <a:t>Logic</a:t>
              </a:r>
              <a:endParaRPr lang="en-IN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C34CD85-1A98-A2A9-01A9-1756A8305EF6}"/>
                </a:ext>
              </a:extLst>
            </p:cNvPr>
            <p:cNvSpPr/>
            <p:nvPr/>
          </p:nvSpPr>
          <p:spPr>
            <a:xfrm>
              <a:off x="4069390" y="1968386"/>
              <a:ext cx="1693068" cy="860978"/>
            </a:xfrm>
            <a:prstGeom prst="rect">
              <a:avLst/>
            </a:prstGeom>
            <a:pattFill prst="lgGrid">
              <a:fgClr>
                <a:schemeClr val="accent3">
                  <a:lumMod val="50000"/>
                </a:schemeClr>
              </a:fgClr>
              <a:bgClr>
                <a:schemeClr val="accent3">
                  <a:lumMod val="75000"/>
                </a:schemeClr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Market Data </a:t>
              </a:r>
              <a:r>
                <a:rPr lang="en-US" dirty="0" err="1"/>
                <a:t>Handeling</a:t>
              </a:r>
              <a:endParaRPr lang="en-IN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AF40823-8EA1-B714-67B2-5297A83557FC}"/>
                </a:ext>
              </a:extLst>
            </p:cNvPr>
            <p:cNvSpPr/>
            <p:nvPr/>
          </p:nvSpPr>
          <p:spPr>
            <a:xfrm rot="5400000">
              <a:off x="7382605" y="3631742"/>
              <a:ext cx="335280" cy="1347320"/>
            </a:xfrm>
            <a:prstGeom prst="rect">
              <a:avLst/>
            </a:prstGeom>
            <a:pattFill prst="solidDmnd">
              <a:fgClr>
                <a:schemeClr val="accent1"/>
              </a:fgClr>
              <a:bgClr>
                <a:schemeClr val="accent3">
                  <a:lumMod val="75000"/>
                </a:schemeClr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PCIE</a:t>
              </a:r>
              <a:endParaRPr lang="en-IN" dirty="0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262A0C4-085F-DBC2-DA8B-6BF70CC3F666}"/>
                </a:ext>
              </a:extLst>
            </p:cNvPr>
            <p:cNvCxnSpPr>
              <a:cxnSpLocks/>
              <a:stCxn id="15" idx="3"/>
              <a:endCxn id="24" idx="1"/>
            </p:cNvCxnSpPr>
            <p:nvPr/>
          </p:nvCxnSpPr>
          <p:spPr>
            <a:xfrm flipV="1">
              <a:off x="1912620" y="2398875"/>
              <a:ext cx="2156770" cy="132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D9046E42-E9B6-4157-FA77-6CECFDC5EF53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5770110" y="2405481"/>
              <a:ext cx="592172" cy="485468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F2A3B94D-CC16-0A0A-C97C-4FCB6C21385F}"/>
                </a:ext>
              </a:extLst>
            </p:cNvPr>
            <p:cNvCxnSpPr>
              <a:cxnSpLocks/>
              <a:stCxn id="23" idx="2"/>
              <a:endCxn id="25" idx="1"/>
            </p:cNvCxnSpPr>
            <p:nvPr/>
          </p:nvCxnSpPr>
          <p:spPr>
            <a:xfrm rot="16200000" flipH="1">
              <a:off x="6905885" y="3493402"/>
              <a:ext cx="816324" cy="472396"/>
            </a:xfrm>
            <a:prstGeom prst="bentConnector3">
              <a:avLst>
                <a:gd name="adj1" fmla="val 50000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359C72C1-26D3-4764-6D8C-436D85D0E6F8}"/>
                </a:ext>
              </a:extLst>
            </p:cNvPr>
            <p:cNvCxnSpPr>
              <a:cxnSpLocks/>
              <a:endCxn id="20" idx="3"/>
            </p:cNvCxnSpPr>
            <p:nvPr/>
          </p:nvCxnSpPr>
          <p:spPr>
            <a:xfrm rot="10800000" flipV="1">
              <a:off x="5770110" y="3314765"/>
              <a:ext cx="959342" cy="457258"/>
            </a:xfrm>
            <a:prstGeom prst="bentConnector3">
              <a:avLst>
                <a:gd name="adj1" fmla="val -2695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83451459-4E33-9FD9-427F-25EE48FA6B7D}"/>
                </a:ext>
              </a:extLst>
            </p:cNvPr>
            <p:cNvCxnSpPr>
              <a:cxnSpLocks/>
              <a:stCxn id="19" idx="2"/>
              <a:endCxn id="25" idx="2"/>
            </p:cNvCxnSpPr>
            <p:nvPr/>
          </p:nvCxnSpPr>
          <p:spPr>
            <a:xfrm rot="16200000" flipH="1">
              <a:off x="4819290" y="2248107"/>
              <a:ext cx="102890" cy="4011700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E0A7179-C109-5B67-D490-EDF7D7EC825B}"/>
                </a:ext>
              </a:extLst>
            </p:cNvPr>
            <p:cNvCxnSpPr>
              <a:cxnSpLocks/>
              <a:stCxn id="18" idx="3"/>
              <a:endCxn id="19" idx="1"/>
            </p:cNvCxnSpPr>
            <p:nvPr/>
          </p:nvCxnSpPr>
          <p:spPr>
            <a:xfrm>
              <a:off x="1912620" y="3772023"/>
              <a:ext cx="39624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6AB811AF-0ECB-1E39-9582-2EA412AF0640}"/>
                </a:ext>
              </a:extLst>
            </p:cNvPr>
            <p:cNvCxnSpPr>
              <a:cxnSpLocks/>
              <a:stCxn id="20" idx="1"/>
              <a:endCxn id="19" idx="3"/>
            </p:cNvCxnSpPr>
            <p:nvPr/>
          </p:nvCxnSpPr>
          <p:spPr>
            <a:xfrm flipH="1">
              <a:off x="3420910" y="3772023"/>
              <a:ext cx="6860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1A6FEE7-B2B9-413C-4FFD-2D0187F70402}"/>
                </a:ext>
              </a:extLst>
            </p:cNvPr>
            <p:cNvSpPr txBox="1"/>
            <p:nvPr/>
          </p:nvSpPr>
          <p:spPr>
            <a:xfrm>
              <a:off x="1604790" y="1670196"/>
              <a:ext cx="18435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FPGA</a:t>
              </a:r>
              <a:endParaRPr lang="en-IN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18312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Building Blocks</a:t>
            </a:r>
            <a:endParaRPr sz="2400" b="1" dirty="0"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5CE8E95-F237-697F-3FC9-942C43B1D63A}"/>
              </a:ext>
            </a:extLst>
          </p:cNvPr>
          <p:cNvGrpSpPr/>
          <p:nvPr/>
        </p:nvGrpSpPr>
        <p:grpSpPr>
          <a:xfrm>
            <a:off x="-10456985" y="-468923"/>
            <a:ext cx="27009970" cy="12332676"/>
            <a:chOff x="335280" y="1670196"/>
            <a:chExt cx="8298650" cy="282746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FF25585-1CE1-5BE5-B476-B1731D5D5D9C}"/>
                </a:ext>
              </a:extLst>
            </p:cNvPr>
            <p:cNvGrpSpPr/>
            <p:nvPr/>
          </p:nvGrpSpPr>
          <p:grpSpPr>
            <a:xfrm>
              <a:off x="1577340" y="1684017"/>
              <a:ext cx="7056590" cy="2813641"/>
              <a:chOff x="4044176" y="1858537"/>
              <a:chExt cx="4478981" cy="2148464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7CC77904-313E-DD5E-AA89-EDFD937A2BA1}"/>
                  </a:ext>
                </a:extLst>
              </p:cNvPr>
              <p:cNvSpPr/>
              <p:nvPr/>
            </p:nvSpPr>
            <p:spPr>
              <a:xfrm>
                <a:off x="4044176" y="1858537"/>
                <a:ext cx="4478981" cy="214846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007CFCA-B64B-092C-53E3-4E3897706F6C}"/>
                  </a:ext>
                </a:extLst>
              </p:cNvPr>
              <p:cNvSpPr/>
              <p:nvPr/>
            </p:nvSpPr>
            <p:spPr>
              <a:xfrm>
                <a:off x="4044176" y="2657707"/>
                <a:ext cx="1330712" cy="423745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FPGA</a:t>
                </a:r>
                <a:endParaRPr lang="en-IN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1901FB6-F936-2557-49E6-E7148607260D}"/>
                  </a:ext>
                </a:extLst>
              </p:cNvPr>
              <p:cNvSpPr/>
              <p:nvPr/>
            </p:nvSpPr>
            <p:spPr>
              <a:xfrm>
                <a:off x="5389756" y="2743200"/>
                <a:ext cx="1055649" cy="25276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PCIE</a:t>
                </a:r>
                <a:endParaRPr lang="en-IN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87D8481-A7C2-8E56-997A-4AE8B35E343E}"/>
                  </a:ext>
                </a:extLst>
              </p:cNvPr>
              <p:cNvSpPr/>
              <p:nvPr/>
            </p:nvSpPr>
            <p:spPr>
              <a:xfrm>
                <a:off x="6421198" y="2401229"/>
                <a:ext cx="1793534" cy="468352"/>
              </a:xfrm>
              <a:prstGeom prst="rect">
                <a:avLst/>
              </a:prstGeom>
              <a:pattFill prst="wave">
                <a:fgClr>
                  <a:schemeClr val="accent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CPU</a:t>
                </a:r>
                <a:endParaRPr lang="en-I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E554C68-DFE7-E95F-6EA5-76A229608D57}"/>
                  </a:ext>
                </a:extLst>
              </p:cNvPr>
              <p:cNvSpPr/>
              <p:nvPr/>
            </p:nvSpPr>
            <p:spPr>
              <a:xfrm>
                <a:off x="6417574" y="2890022"/>
                <a:ext cx="1793534" cy="468352"/>
              </a:xfrm>
              <a:prstGeom prst="rect">
                <a:avLst/>
              </a:prstGeom>
              <a:pattFill prst="dotGrid">
                <a:fgClr>
                  <a:schemeClr val="accent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  <a:endParaRPr lang="en-IN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1924C8E3-4858-734C-6EA5-7FD23FFEA1D9}"/>
                </a:ext>
              </a:extLst>
            </p:cNvPr>
            <p:cNvSpPr/>
            <p:nvPr/>
          </p:nvSpPr>
          <p:spPr>
            <a:xfrm>
              <a:off x="1577340" y="1684020"/>
              <a:ext cx="7056590" cy="2813640"/>
            </a:xfrm>
            <a:prstGeom prst="roundRect">
              <a:avLst>
                <a:gd name="adj" fmla="val 0"/>
              </a:avLst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2D355B9-784D-8959-C303-A310170F6A14}"/>
                </a:ext>
              </a:extLst>
            </p:cNvPr>
            <p:cNvCxnSpPr/>
            <p:nvPr/>
          </p:nvCxnSpPr>
          <p:spPr>
            <a:xfrm>
              <a:off x="335280" y="2394730"/>
              <a:ext cx="12420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F8DC661-54FF-952A-D8D8-28885F2FF169}"/>
                </a:ext>
              </a:extLst>
            </p:cNvPr>
            <p:cNvCxnSpPr/>
            <p:nvPr/>
          </p:nvCxnSpPr>
          <p:spPr>
            <a:xfrm>
              <a:off x="335280" y="3787263"/>
              <a:ext cx="124206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E8E751F-5C67-AC5F-3D99-0A9F7CB4AF05}"/>
                </a:ext>
              </a:extLst>
            </p:cNvPr>
            <p:cNvSpPr txBox="1"/>
            <p:nvPr/>
          </p:nvSpPr>
          <p:spPr>
            <a:xfrm>
              <a:off x="335280" y="2072900"/>
              <a:ext cx="18435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Market Data</a:t>
              </a:r>
              <a:endParaRPr lang="en-IN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5A13B43-CD0E-794C-AE0D-AD606E8235E7}"/>
                </a:ext>
              </a:extLst>
            </p:cNvPr>
            <p:cNvSpPr txBox="1"/>
            <p:nvPr/>
          </p:nvSpPr>
          <p:spPr>
            <a:xfrm>
              <a:off x="404330" y="3465472"/>
              <a:ext cx="18435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Order Entry</a:t>
              </a:r>
              <a:endParaRPr lang="en-IN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52E50B4-41A0-054D-A4AD-9AC71EB3540C}"/>
                </a:ext>
              </a:extLst>
            </p:cNvPr>
            <p:cNvSpPr/>
            <p:nvPr/>
          </p:nvSpPr>
          <p:spPr>
            <a:xfrm>
              <a:off x="1577340" y="1981598"/>
              <a:ext cx="335280" cy="860978"/>
            </a:xfrm>
            <a:prstGeom prst="rect">
              <a:avLst/>
            </a:prstGeom>
            <a:pattFill prst="solidDmnd">
              <a:fgClr>
                <a:schemeClr val="accent1"/>
              </a:fgClr>
              <a:bgClr>
                <a:schemeClr val="accent3">
                  <a:lumMod val="75000"/>
                </a:schemeClr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" rtlCol="0" anchor="ctr"/>
            <a:lstStyle/>
            <a:p>
              <a:pPr algn="ctr"/>
              <a:r>
                <a:rPr lang="en-US" dirty="0"/>
                <a:t>MAC</a:t>
              </a:r>
              <a:endParaRPr lang="en-IN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17DEA3-B34C-1C20-77FB-850827DF9437}"/>
                </a:ext>
              </a:extLst>
            </p:cNvPr>
            <p:cNvSpPr/>
            <p:nvPr/>
          </p:nvSpPr>
          <p:spPr>
            <a:xfrm>
              <a:off x="1577340" y="3341534"/>
              <a:ext cx="335280" cy="860978"/>
            </a:xfrm>
            <a:prstGeom prst="rect">
              <a:avLst/>
            </a:prstGeom>
            <a:pattFill prst="solidDmnd">
              <a:fgClr>
                <a:schemeClr val="accent1"/>
              </a:fgClr>
              <a:bgClr>
                <a:schemeClr val="accent3">
                  <a:lumMod val="75000"/>
                </a:schemeClr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" rtlCol="0" anchor="ctr"/>
            <a:lstStyle/>
            <a:p>
              <a:pPr algn="ctr"/>
              <a:r>
                <a:rPr lang="en-US" dirty="0"/>
                <a:t>MAC</a:t>
              </a:r>
              <a:endParaRPr lang="en-IN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2F00325-75F0-ACF2-C1D7-3B3154730D72}"/>
                </a:ext>
              </a:extLst>
            </p:cNvPr>
            <p:cNvSpPr/>
            <p:nvPr/>
          </p:nvSpPr>
          <p:spPr>
            <a:xfrm>
              <a:off x="2308860" y="3341534"/>
              <a:ext cx="1112050" cy="860978"/>
            </a:xfrm>
            <a:prstGeom prst="rect">
              <a:avLst/>
            </a:prstGeom>
            <a:pattFill prst="pct9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TCP</a:t>
              </a:r>
              <a:endParaRPr lang="en-IN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84C0AAA-A140-C264-A567-7E146A5BFDE2}"/>
                </a:ext>
              </a:extLst>
            </p:cNvPr>
            <p:cNvSpPr/>
            <p:nvPr/>
          </p:nvSpPr>
          <p:spPr>
            <a:xfrm>
              <a:off x="4106946" y="3341534"/>
              <a:ext cx="1663164" cy="860978"/>
            </a:xfrm>
            <a:prstGeom prst="rect">
              <a:avLst/>
            </a:prstGeom>
            <a:pattFill prst="plaid">
              <a:fgClr>
                <a:schemeClr val="accent1"/>
              </a:fgClr>
              <a:bgClr>
                <a:schemeClr val="accent1">
                  <a:lumMod val="50000"/>
                </a:schemeClr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Order Formatting</a:t>
              </a:r>
              <a:endParaRPr lang="en-IN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B9C170-2C8A-BA41-E3EB-8065D56B0C22}"/>
                </a:ext>
              </a:extLst>
            </p:cNvPr>
            <p:cNvSpPr/>
            <p:nvPr/>
          </p:nvSpPr>
          <p:spPr>
            <a:xfrm>
              <a:off x="6362282" y="2460460"/>
              <a:ext cx="1431134" cy="860978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chemeClr val="accent3">
                  <a:lumMod val="75000"/>
                </a:schemeClr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Trading </a:t>
              </a:r>
            </a:p>
            <a:p>
              <a:pPr algn="ctr"/>
              <a:r>
                <a:rPr lang="en-US" dirty="0"/>
                <a:t>Logic</a:t>
              </a:r>
              <a:endParaRPr lang="en-IN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C34CD85-1A98-A2A9-01A9-1756A8305EF6}"/>
                </a:ext>
              </a:extLst>
            </p:cNvPr>
            <p:cNvSpPr/>
            <p:nvPr/>
          </p:nvSpPr>
          <p:spPr>
            <a:xfrm>
              <a:off x="4069390" y="1968386"/>
              <a:ext cx="1693068" cy="860978"/>
            </a:xfrm>
            <a:prstGeom prst="rect">
              <a:avLst/>
            </a:prstGeom>
            <a:pattFill prst="lgGrid">
              <a:fgClr>
                <a:schemeClr val="accent3">
                  <a:lumMod val="50000"/>
                </a:schemeClr>
              </a:fgClr>
              <a:bgClr>
                <a:schemeClr val="accent3">
                  <a:lumMod val="75000"/>
                </a:schemeClr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Market Data Handling</a:t>
              </a:r>
            </a:p>
            <a:p>
              <a:pPr algn="ctr"/>
              <a:endParaRPr lang="en-US" dirty="0"/>
            </a:p>
            <a:p>
              <a:pPr marL="171450" marR="0" indent="-1714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050" b="0" i="0" dirty="0"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+mn-ea"/>
                  <a:cs typeface="+mn-cs"/>
                </a:rPr>
                <a:t>Data comes in form of packets</a:t>
              </a:r>
              <a:endParaRPr lang="en-IN" sz="900" dirty="0">
                <a:effectLst/>
              </a:endParaRPr>
            </a:p>
            <a:p>
              <a:pPr marL="171450" marR="0" indent="-1714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050" b="0" i="0" dirty="0"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+mn-ea"/>
                  <a:cs typeface="+mn-cs"/>
                </a:rPr>
                <a:t>Network Header</a:t>
              </a:r>
              <a:endParaRPr lang="en-IN" sz="900" dirty="0">
                <a:effectLst/>
              </a:endParaRPr>
            </a:p>
            <a:p>
              <a:pPr marL="171450" marR="0" indent="-1714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050" b="0" i="0" dirty="0"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+mn-ea"/>
                  <a:cs typeface="+mn-cs"/>
                </a:rPr>
                <a:t>Protocol information</a:t>
              </a:r>
              <a:endParaRPr lang="en-IN" sz="900" dirty="0">
                <a:effectLst/>
              </a:endParaRPr>
            </a:p>
            <a:p>
              <a:pPr marL="171450" marR="0" indent="-1714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050" b="0" i="0" dirty="0"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+mn-ea"/>
                  <a:cs typeface="+mn-cs"/>
                </a:rPr>
                <a:t>Filter to only select subset of data</a:t>
              </a:r>
              <a:endParaRPr lang="en-IN" sz="900" dirty="0">
                <a:effectLst/>
              </a:endParaRP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IN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AF40823-8EA1-B714-67B2-5297A83557FC}"/>
                </a:ext>
              </a:extLst>
            </p:cNvPr>
            <p:cNvSpPr/>
            <p:nvPr/>
          </p:nvSpPr>
          <p:spPr>
            <a:xfrm rot="5400000">
              <a:off x="7382605" y="3631742"/>
              <a:ext cx="335280" cy="1347320"/>
            </a:xfrm>
            <a:prstGeom prst="rect">
              <a:avLst/>
            </a:prstGeom>
            <a:pattFill prst="solidDmnd">
              <a:fgClr>
                <a:schemeClr val="accent1"/>
              </a:fgClr>
              <a:bgClr>
                <a:schemeClr val="accent3">
                  <a:lumMod val="75000"/>
                </a:schemeClr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PCIE</a:t>
              </a:r>
              <a:endParaRPr lang="en-IN" dirty="0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262A0C4-085F-DBC2-DA8B-6BF70CC3F666}"/>
                </a:ext>
              </a:extLst>
            </p:cNvPr>
            <p:cNvCxnSpPr>
              <a:cxnSpLocks/>
              <a:stCxn id="15" idx="3"/>
              <a:endCxn id="24" idx="1"/>
            </p:cNvCxnSpPr>
            <p:nvPr/>
          </p:nvCxnSpPr>
          <p:spPr>
            <a:xfrm flipV="1">
              <a:off x="1912620" y="2398875"/>
              <a:ext cx="2156770" cy="132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D9046E42-E9B6-4157-FA77-6CECFDC5EF53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5770110" y="2405481"/>
              <a:ext cx="592172" cy="485468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F2A3B94D-CC16-0A0A-C97C-4FCB6C21385F}"/>
                </a:ext>
              </a:extLst>
            </p:cNvPr>
            <p:cNvCxnSpPr>
              <a:cxnSpLocks/>
              <a:stCxn id="23" idx="2"/>
              <a:endCxn id="25" idx="1"/>
            </p:cNvCxnSpPr>
            <p:nvPr/>
          </p:nvCxnSpPr>
          <p:spPr>
            <a:xfrm rot="16200000" flipH="1">
              <a:off x="6905885" y="3493402"/>
              <a:ext cx="816324" cy="472396"/>
            </a:xfrm>
            <a:prstGeom prst="bentConnector3">
              <a:avLst>
                <a:gd name="adj1" fmla="val 50000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359C72C1-26D3-4764-6D8C-436D85D0E6F8}"/>
                </a:ext>
              </a:extLst>
            </p:cNvPr>
            <p:cNvCxnSpPr>
              <a:cxnSpLocks/>
              <a:endCxn id="20" idx="3"/>
            </p:cNvCxnSpPr>
            <p:nvPr/>
          </p:nvCxnSpPr>
          <p:spPr>
            <a:xfrm rot="10800000" flipV="1">
              <a:off x="5770110" y="3314765"/>
              <a:ext cx="959342" cy="457258"/>
            </a:xfrm>
            <a:prstGeom prst="bentConnector3">
              <a:avLst>
                <a:gd name="adj1" fmla="val -2695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83451459-4E33-9FD9-427F-25EE48FA6B7D}"/>
                </a:ext>
              </a:extLst>
            </p:cNvPr>
            <p:cNvCxnSpPr>
              <a:cxnSpLocks/>
              <a:stCxn id="19" idx="2"/>
              <a:endCxn id="25" idx="2"/>
            </p:cNvCxnSpPr>
            <p:nvPr/>
          </p:nvCxnSpPr>
          <p:spPr>
            <a:xfrm rot="16200000" flipH="1">
              <a:off x="4819290" y="2248107"/>
              <a:ext cx="102890" cy="4011700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E0A7179-C109-5B67-D490-EDF7D7EC825B}"/>
                </a:ext>
              </a:extLst>
            </p:cNvPr>
            <p:cNvCxnSpPr>
              <a:cxnSpLocks/>
              <a:stCxn id="18" idx="3"/>
              <a:endCxn id="19" idx="1"/>
            </p:cNvCxnSpPr>
            <p:nvPr/>
          </p:nvCxnSpPr>
          <p:spPr>
            <a:xfrm>
              <a:off x="1912620" y="3772023"/>
              <a:ext cx="39624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6AB811AF-0ECB-1E39-9582-2EA412AF0640}"/>
                </a:ext>
              </a:extLst>
            </p:cNvPr>
            <p:cNvCxnSpPr>
              <a:cxnSpLocks/>
              <a:stCxn id="20" idx="1"/>
              <a:endCxn id="19" idx="3"/>
            </p:cNvCxnSpPr>
            <p:nvPr/>
          </p:nvCxnSpPr>
          <p:spPr>
            <a:xfrm flipH="1">
              <a:off x="3420910" y="3772023"/>
              <a:ext cx="6860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1A6FEE7-B2B9-413C-4FFD-2D0187F70402}"/>
                </a:ext>
              </a:extLst>
            </p:cNvPr>
            <p:cNvSpPr txBox="1"/>
            <p:nvPr/>
          </p:nvSpPr>
          <p:spPr>
            <a:xfrm>
              <a:off x="1604790" y="1670196"/>
              <a:ext cx="18435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FPGA</a:t>
              </a:r>
              <a:endParaRPr lang="en-IN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6304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Building Blocks</a:t>
            </a:r>
            <a:endParaRPr sz="2400" b="1" dirty="0"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5CE8E95-F237-697F-3FC9-942C43B1D63A}"/>
              </a:ext>
            </a:extLst>
          </p:cNvPr>
          <p:cNvGrpSpPr/>
          <p:nvPr/>
        </p:nvGrpSpPr>
        <p:grpSpPr>
          <a:xfrm>
            <a:off x="335280" y="1670196"/>
            <a:ext cx="8298650" cy="2827464"/>
            <a:chOff x="335280" y="1670196"/>
            <a:chExt cx="8298650" cy="282746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FF25585-1CE1-5BE5-B476-B1731D5D5D9C}"/>
                </a:ext>
              </a:extLst>
            </p:cNvPr>
            <p:cNvGrpSpPr/>
            <p:nvPr/>
          </p:nvGrpSpPr>
          <p:grpSpPr>
            <a:xfrm>
              <a:off x="1577340" y="1684017"/>
              <a:ext cx="7056590" cy="2813641"/>
              <a:chOff x="4044176" y="1858537"/>
              <a:chExt cx="4478981" cy="2148464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7CC77904-313E-DD5E-AA89-EDFD937A2BA1}"/>
                  </a:ext>
                </a:extLst>
              </p:cNvPr>
              <p:cNvSpPr/>
              <p:nvPr/>
            </p:nvSpPr>
            <p:spPr>
              <a:xfrm>
                <a:off x="4044176" y="1858537"/>
                <a:ext cx="4478981" cy="214846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007CFCA-B64B-092C-53E3-4E3897706F6C}"/>
                  </a:ext>
                </a:extLst>
              </p:cNvPr>
              <p:cNvSpPr/>
              <p:nvPr/>
            </p:nvSpPr>
            <p:spPr>
              <a:xfrm>
                <a:off x="4044176" y="2657707"/>
                <a:ext cx="1330712" cy="423745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FPGA</a:t>
                </a:r>
                <a:endParaRPr lang="en-IN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1901FB6-F936-2557-49E6-E7148607260D}"/>
                  </a:ext>
                </a:extLst>
              </p:cNvPr>
              <p:cNvSpPr/>
              <p:nvPr/>
            </p:nvSpPr>
            <p:spPr>
              <a:xfrm>
                <a:off x="5389756" y="2743200"/>
                <a:ext cx="1055649" cy="25276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PCIE</a:t>
                </a:r>
                <a:endParaRPr lang="en-IN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87D8481-A7C2-8E56-997A-4AE8B35E343E}"/>
                  </a:ext>
                </a:extLst>
              </p:cNvPr>
              <p:cNvSpPr/>
              <p:nvPr/>
            </p:nvSpPr>
            <p:spPr>
              <a:xfrm>
                <a:off x="6421198" y="2401229"/>
                <a:ext cx="1793534" cy="468352"/>
              </a:xfrm>
              <a:prstGeom prst="rect">
                <a:avLst/>
              </a:prstGeom>
              <a:pattFill prst="wave">
                <a:fgClr>
                  <a:schemeClr val="accent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CPU</a:t>
                </a:r>
                <a:endParaRPr lang="en-I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E554C68-DFE7-E95F-6EA5-76A229608D57}"/>
                  </a:ext>
                </a:extLst>
              </p:cNvPr>
              <p:cNvSpPr/>
              <p:nvPr/>
            </p:nvSpPr>
            <p:spPr>
              <a:xfrm>
                <a:off x="6417574" y="2890022"/>
                <a:ext cx="1793534" cy="468352"/>
              </a:xfrm>
              <a:prstGeom prst="rect">
                <a:avLst/>
              </a:prstGeom>
              <a:pattFill prst="dotGrid">
                <a:fgClr>
                  <a:schemeClr val="accent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  <a:endParaRPr lang="en-IN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1924C8E3-4858-734C-6EA5-7FD23FFEA1D9}"/>
                </a:ext>
              </a:extLst>
            </p:cNvPr>
            <p:cNvSpPr/>
            <p:nvPr/>
          </p:nvSpPr>
          <p:spPr>
            <a:xfrm>
              <a:off x="1577340" y="1684020"/>
              <a:ext cx="7056590" cy="2813640"/>
            </a:xfrm>
            <a:prstGeom prst="roundRect">
              <a:avLst>
                <a:gd name="adj" fmla="val 0"/>
              </a:avLst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2D355B9-784D-8959-C303-A310170F6A14}"/>
                </a:ext>
              </a:extLst>
            </p:cNvPr>
            <p:cNvCxnSpPr/>
            <p:nvPr/>
          </p:nvCxnSpPr>
          <p:spPr>
            <a:xfrm>
              <a:off x="335280" y="2394730"/>
              <a:ext cx="12420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F8DC661-54FF-952A-D8D8-28885F2FF169}"/>
                </a:ext>
              </a:extLst>
            </p:cNvPr>
            <p:cNvCxnSpPr/>
            <p:nvPr/>
          </p:nvCxnSpPr>
          <p:spPr>
            <a:xfrm>
              <a:off x="335280" y="3787263"/>
              <a:ext cx="124206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E8E751F-5C67-AC5F-3D99-0A9F7CB4AF05}"/>
                </a:ext>
              </a:extLst>
            </p:cNvPr>
            <p:cNvSpPr txBox="1"/>
            <p:nvPr/>
          </p:nvSpPr>
          <p:spPr>
            <a:xfrm>
              <a:off x="335280" y="2072900"/>
              <a:ext cx="18435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Market Data</a:t>
              </a:r>
              <a:endParaRPr lang="en-IN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5A13B43-CD0E-794C-AE0D-AD606E8235E7}"/>
                </a:ext>
              </a:extLst>
            </p:cNvPr>
            <p:cNvSpPr txBox="1"/>
            <p:nvPr/>
          </p:nvSpPr>
          <p:spPr>
            <a:xfrm>
              <a:off x="404330" y="3465472"/>
              <a:ext cx="18435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Order Entry</a:t>
              </a:r>
              <a:endParaRPr lang="en-IN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52E50B4-41A0-054D-A4AD-9AC71EB3540C}"/>
                </a:ext>
              </a:extLst>
            </p:cNvPr>
            <p:cNvSpPr/>
            <p:nvPr/>
          </p:nvSpPr>
          <p:spPr>
            <a:xfrm>
              <a:off x="1577340" y="1981598"/>
              <a:ext cx="335280" cy="860978"/>
            </a:xfrm>
            <a:prstGeom prst="rect">
              <a:avLst/>
            </a:prstGeom>
            <a:pattFill prst="solidDmnd">
              <a:fgClr>
                <a:schemeClr val="accent1"/>
              </a:fgClr>
              <a:bgClr>
                <a:schemeClr val="accent3">
                  <a:lumMod val="75000"/>
                </a:schemeClr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" rtlCol="0" anchor="ctr"/>
            <a:lstStyle/>
            <a:p>
              <a:pPr algn="ctr"/>
              <a:r>
                <a:rPr lang="en-US" dirty="0"/>
                <a:t>MAC</a:t>
              </a:r>
              <a:endParaRPr lang="en-IN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17DEA3-B34C-1C20-77FB-850827DF9437}"/>
                </a:ext>
              </a:extLst>
            </p:cNvPr>
            <p:cNvSpPr/>
            <p:nvPr/>
          </p:nvSpPr>
          <p:spPr>
            <a:xfrm>
              <a:off x="1577340" y="3341534"/>
              <a:ext cx="335280" cy="860978"/>
            </a:xfrm>
            <a:prstGeom prst="rect">
              <a:avLst/>
            </a:prstGeom>
            <a:pattFill prst="solidDmnd">
              <a:fgClr>
                <a:schemeClr val="accent1"/>
              </a:fgClr>
              <a:bgClr>
                <a:schemeClr val="accent3">
                  <a:lumMod val="75000"/>
                </a:schemeClr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" rtlCol="0" anchor="ctr"/>
            <a:lstStyle/>
            <a:p>
              <a:pPr algn="ctr"/>
              <a:r>
                <a:rPr lang="en-US" dirty="0"/>
                <a:t>MAC</a:t>
              </a:r>
              <a:endParaRPr lang="en-IN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2F00325-75F0-ACF2-C1D7-3B3154730D72}"/>
                </a:ext>
              </a:extLst>
            </p:cNvPr>
            <p:cNvSpPr/>
            <p:nvPr/>
          </p:nvSpPr>
          <p:spPr>
            <a:xfrm>
              <a:off x="2308860" y="3341534"/>
              <a:ext cx="1112050" cy="860978"/>
            </a:xfrm>
            <a:prstGeom prst="rect">
              <a:avLst/>
            </a:prstGeom>
            <a:pattFill prst="pct9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TCP</a:t>
              </a:r>
              <a:endParaRPr lang="en-IN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84C0AAA-A140-C264-A567-7E146A5BFDE2}"/>
                </a:ext>
              </a:extLst>
            </p:cNvPr>
            <p:cNvSpPr/>
            <p:nvPr/>
          </p:nvSpPr>
          <p:spPr>
            <a:xfrm>
              <a:off x="4106946" y="3341534"/>
              <a:ext cx="1663164" cy="860978"/>
            </a:xfrm>
            <a:prstGeom prst="rect">
              <a:avLst/>
            </a:prstGeom>
            <a:pattFill prst="plaid">
              <a:fgClr>
                <a:schemeClr val="accent1"/>
              </a:fgClr>
              <a:bgClr>
                <a:schemeClr val="accent1">
                  <a:lumMod val="50000"/>
                </a:schemeClr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Order Formatting</a:t>
              </a:r>
              <a:endParaRPr lang="en-IN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B9C170-2C8A-BA41-E3EB-8065D56B0C22}"/>
                </a:ext>
              </a:extLst>
            </p:cNvPr>
            <p:cNvSpPr/>
            <p:nvPr/>
          </p:nvSpPr>
          <p:spPr>
            <a:xfrm>
              <a:off x="6362282" y="2460460"/>
              <a:ext cx="1431134" cy="860978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chemeClr val="accent3">
                  <a:lumMod val="75000"/>
                </a:schemeClr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Trading </a:t>
              </a:r>
            </a:p>
            <a:p>
              <a:pPr algn="ctr"/>
              <a:r>
                <a:rPr lang="en-US" dirty="0"/>
                <a:t>Logic</a:t>
              </a:r>
              <a:endParaRPr lang="en-IN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C34CD85-1A98-A2A9-01A9-1756A8305EF6}"/>
                </a:ext>
              </a:extLst>
            </p:cNvPr>
            <p:cNvSpPr/>
            <p:nvPr/>
          </p:nvSpPr>
          <p:spPr>
            <a:xfrm>
              <a:off x="4069390" y="1968386"/>
              <a:ext cx="1693068" cy="860978"/>
            </a:xfrm>
            <a:prstGeom prst="rect">
              <a:avLst/>
            </a:prstGeom>
            <a:pattFill prst="lgGrid">
              <a:fgClr>
                <a:schemeClr val="accent3">
                  <a:lumMod val="50000"/>
                </a:schemeClr>
              </a:fgClr>
              <a:bgClr>
                <a:schemeClr val="accent3">
                  <a:lumMod val="75000"/>
                </a:schemeClr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Market Data </a:t>
              </a:r>
              <a:r>
                <a:rPr lang="en-US" dirty="0" err="1"/>
                <a:t>Handeling</a:t>
              </a:r>
              <a:endParaRPr lang="en-IN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AF40823-8EA1-B714-67B2-5297A83557FC}"/>
                </a:ext>
              </a:extLst>
            </p:cNvPr>
            <p:cNvSpPr/>
            <p:nvPr/>
          </p:nvSpPr>
          <p:spPr>
            <a:xfrm rot="5400000">
              <a:off x="7382605" y="3631742"/>
              <a:ext cx="335280" cy="1347320"/>
            </a:xfrm>
            <a:prstGeom prst="rect">
              <a:avLst/>
            </a:prstGeom>
            <a:pattFill prst="solidDmnd">
              <a:fgClr>
                <a:schemeClr val="accent1"/>
              </a:fgClr>
              <a:bgClr>
                <a:schemeClr val="accent3">
                  <a:lumMod val="75000"/>
                </a:schemeClr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PCIE</a:t>
              </a:r>
              <a:endParaRPr lang="en-IN" dirty="0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262A0C4-085F-DBC2-DA8B-6BF70CC3F666}"/>
                </a:ext>
              </a:extLst>
            </p:cNvPr>
            <p:cNvCxnSpPr>
              <a:cxnSpLocks/>
              <a:stCxn id="15" idx="3"/>
              <a:endCxn id="24" idx="1"/>
            </p:cNvCxnSpPr>
            <p:nvPr/>
          </p:nvCxnSpPr>
          <p:spPr>
            <a:xfrm flipV="1">
              <a:off x="1912620" y="2398875"/>
              <a:ext cx="2156770" cy="132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D9046E42-E9B6-4157-FA77-6CECFDC5EF53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5770110" y="2405481"/>
              <a:ext cx="592172" cy="485468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F2A3B94D-CC16-0A0A-C97C-4FCB6C21385F}"/>
                </a:ext>
              </a:extLst>
            </p:cNvPr>
            <p:cNvCxnSpPr>
              <a:cxnSpLocks/>
              <a:stCxn id="23" idx="2"/>
              <a:endCxn id="25" idx="1"/>
            </p:cNvCxnSpPr>
            <p:nvPr/>
          </p:nvCxnSpPr>
          <p:spPr>
            <a:xfrm rot="16200000" flipH="1">
              <a:off x="6905885" y="3493402"/>
              <a:ext cx="816324" cy="472396"/>
            </a:xfrm>
            <a:prstGeom prst="bentConnector3">
              <a:avLst>
                <a:gd name="adj1" fmla="val 50000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359C72C1-26D3-4764-6D8C-436D85D0E6F8}"/>
                </a:ext>
              </a:extLst>
            </p:cNvPr>
            <p:cNvCxnSpPr>
              <a:cxnSpLocks/>
              <a:endCxn id="20" idx="3"/>
            </p:cNvCxnSpPr>
            <p:nvPr/>
          </p:nvCxnSpPr>
          <p:spPr>
            <a:xfrm rot="10800000" flipV="1">
              <a:off x="5770110" y="3314765"/>
              <a:ext cx="959342" cy="457258"/>
            </a:xfrm>
            <a:prstGeom prst="bentConnector3">
              <a:avLst>
                <a:gd name="adj1" fmla="val -2695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83451459-4E33-9FD9-427F-25EE48FA6B7D}"/>
                </a:ext>
              </a:extLst>
            </p:cNvPr>
            <p:cNvCxnSpPr>
              <a:cxnSpLocks/>
              <a:stCxn id="19" idx="2"/>
              <a:endCxn id="25" idx="2"/>
            </p:cNvCxnSpPr>
            <p:nvPr/>
          </p:nvCxnSpPr>
          <p:spPr>
            <a:xfrm rot="16200000" flipH="1">
              <a:off x="4819290" y="2248107"/>
              <a:ext cx="102890" cy="4011700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E0A7179-C109-5B67-D490-EDF7D7EC825B}"/>
                </a:ext>
              </a:extLst>
            </p:cNvPr>
            <p:cNvCxnSpPr>
              <a:cxnSpLocks/>
              <a:stCxn id="18" idx="3"/>
              <a:endCxn id="19" idx="1"/>
            </p:cNvCxnSpPr>
            <p:nvPr/>
          </p:nvCxnSpPr>
          <p:spPr>
            <a:xfrm>
              <a:off x="1912620" y="3772023"/>
              <a:ext cx="39624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6AB811AF-0ECB-1E39-9582-2EA412AF0640}"/>
                </a:ext>
              </a:extLst>
            </p:cNvPr>
            <p:cNvCxnSpPr>
              <a:cxnSpLocks/>
              <a:stCxn id="20" idx="1"/>
              <a:endCxn id="19" idx="3"/>
            </p:cNvCxnSpPr>
            <p:nvPr/>
          </p:nvCxnSpPr>
          <p:spPr>
            <a:xfrm flipH="1">
              <a:off x="3420910" y="3772023"/>
              <a:ext cx="6860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1A6FEE7-B2B9-413C-4FFD-2D0187F70402}"/>
                </a:ext>
              </a:extLst>
            </p:cNvPr>
            <p:cNvSpPr txBox="1"/>
            <p:nvPr/>
          </p:nvSpPr>
          <p:spPr>
            <a:xfrm>
              <a:off x="1604790" y="1670196"/>
              <a:ext cx="18435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FPGA</a:t>
              </a:r>
              <a:endParaRPr lang="en-IN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89753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Building Blocks</a:t>
            </a:r>
            <a:endParaRPr sz="2400" b="1" dirty="0"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5CE8E95-F237-697F-3FC9-942C43B1D63A}"/>
              </a:ext>
            </a:extLst>
          </p:cNvPr>
          <p:cNvGrpSpPr/>
          <p:nvPr/>
        </p:nvGrpSpPr>
        <p:grpSpPr>
          <a:xfrm>
            <a:off x="-22250400" y="-3810000"/>
            <a:ext cx="33375600" cy="14782800"/>
            <a:chOff x="335280" y="1670196"/>
            <a:chExt cx="8298650" cy="282746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FF25585-1CE1-5BE5-B476-B1731D5D5D9C}"/>
                </a:ext>
              </a:extLst>
            </p:cNvPr>
            <p:cNvGrpSpPr/>
            <p:nvPr/>
          </p:nvGrpSpPr>
          <p:grpSpPr>
            <a:xfrm>
              <a:off x="1577340" y="1684017"/>
              <a:ext cx="7056590" cy="2813641"/>
              <a:chOff x="4044176" y="1858537"/>
              <a:chExt cx="4478981" cy="2148464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7CC77904-313E-DD5E-AA89-EDFD937A2BA1}"/>
                  </a:ext>
                </a:extLst>
              </p:cNvPr>
              <p:cNvSpPr/>
              <p:nvPr/>
            </p:nvSpPr>
            <p:spPr>
              <a:xfrm>
                <a:off x="4044176" y="1858537"/>
                <a:ext cx="4478981" cy="214846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007CFCA-B64B-092C-53E3-4E3897706F6C}"/>
                  </a:ext>
                </a:extLst>
              </p:cNvPr>
              <p:cNvSpPr/>
              <p:nvPr/>
            </p:nvSpPr>
            <p:spPr>
              <a:xfrm>
                <a:off x="4044176" y="2657707"/>
                <a:ext cx="1330712" cy="423745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FPGA</a:t>
                </a:r>
                <a:endParaRPr lang="en-IN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1901FB6-F936-2557-49E6-E7148607260D}"/>
                  </a:ext>
                </a:extLst>
              </p:cNvPr>
              <p:cNvSpPr/>
              <p:nvPr/>
            </p:nvSpPr>
            <p:spPr>
              <a:xfrm>
                <a:off x="5389756" y="2743200"/>
                <a:ext cx="1055649" cy="25276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PCIE</a:t>
                </a:r>
                <a:endParaRPr lang="en-IN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87D8481-A7C2-8E56-997A-4AE8B35E343E}"/>
                  </a:ext>
                </a:extLst>
              </p:cNvPr>
              <p:cNvSpPr/>
              <p:nvPr/>
            </p:nvSpPr>
            <p:spPr>
              <a:xfrm>
                <a:off x="6421198" y="2401229"/>
                <a:ext cx="1793534" cy="468352"/>
              </a:xfrm>
              <a:prstGeom prst="rect">
                <a:avLst/>
              </a:prstGeom>
              <a:pattFill prst="wave">
                <a:fgClr>
                  <a:schemeClr val="accent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CPU</a:t>
                </a:r>
                <a:endParaRPr lang="en-I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E554C68-DFE7-E95F-6EA5-76A229608D57}"/>
                  </a:ext>
                </a:extLst>
              </p:cNvPr>
              <p:cNvSpPr/>
              <p:nvPr/>
            </p:nvSpPr>
            <p:spPr>
              <a:xfrm>
                <a:off x="6417574" y="2890022"/>
                <a:ext cx="1793534" cy="468352"/>
              </a:xfrm>
              <a:prstGeom prst="rect">
                <a:avLst/>
              </a:prstGeom>
              <a:pattFill prst="dotGrid">
                <a:fgClr>
                  <a:schemeClr val="accent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  <a:endParaRPr lang="en-IN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1924C8E3-4858-734C-6EA5-7FD23FFEA1D9}"/>
                </a:ext>
              </a:extLst>
            </p:cNvPr>
            <p:cNvSpPr/>
            <p:nvPr/>
          </p:nvSpPr>
          <p:spPr>
            <a:xfrm>
              <a:off x="1577340" y="1684020"/>
              <a:ext cx="7056590" cy="2813640"/>
            </a:xfrm>
            <a:prstGeom prst="roundRect">
              <a:avLst>
                <a:gd name="adj" fmla="val 0"/>
              </a:avLst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2D355B9-784D-8959-C303-A310170F6A14}"/>
                </a:ext>
              </a:extLst>
            </p:cNvPr>
            <p:cNvCxnSpPr/>
            <p:nvPr/>
          </p:nvCxnSpPr>
          <p:spPr>
            <a:xfrm>
              <a:off x="335280" y="2394730"/>
              <a:ext cx="12420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F8DC661-54FF-952A-D8D8-28885F2FF169}"/>
                </a:ext>
              </a:extLst>
            </p:cNvPr>
            <p:cNvCxnSpPr/>
            <p:nvPr/>
          </p:nvCxnSpPr>
          <p:spPr>
            <a:xfrm>
              <a:off x="335280" y="3787263"/>
              <a:ext cx="124206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E8E751F-5C67-AC5F-3D99-0A9F7CB4AF05}"/>
                </a:ext>
              </a:extLst>
            </p:cNvPr>
            <p:cNvSpPr txBox="1"/>
            <p:nvPr/>
          </p:nvSpPr>
          <p:spPr>
            <a:xfrm>
              <a:off x="335280" y="2072900"/>
              <a:ext cx="18435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Market Data</a:t>
              </a:r>
              <a:endParaRPr lang="en-IN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5A13B43-CD0E-794C-AE0D-AD606E8235E7}"/>
                </a:ext>
              </a:extLst>
            </p:cNvPr>
            <p:cNvSpPr txBox="1"/>
            <p:nvPr/>
          </p:nvSpPr>
          <p:spPr>
            <a:xfrm>
              <a:off x="404330" y="3465472"/>
              <a:ext cx="18435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Order Entry</a:t>
              </a:r>
              <a:endParaRPr lang="en-IN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52E50B4-41A0-054D-A4AD-9AC71EB3540C}"/>
                </a:ext>
              </a:extLst>
            </p:cNvPr>
            <p:cNvSpPr/>
            <p:nvPr/>
          </p:nvSpPr>
          <p:spPr>
            <a:xfrm>
              <a:off x="1577340" y="1981598"/>
              <a:ext cx="335280" cy="860978"/>
            </a:xfrm>
            <a:prstGeom prst="rect">
              <a:avLst/>
            </a:prstGeom>
            <a:pattFill prst="solidDmnd">
              <a:fgClr>
                <a:schemeClr val="accent1"/>
              </a:fgClr>
              <a:bgClr>
                <a:schemeClr val="accent3">
                  <a:lumMod val="75000"/>
                </a:schemeClr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" rtlCol="0" anchor="ctr"/>
            <a:lstStyle/>
            <a:p>
              <a:pPr algn="ctr"/>
              <a:r>
                <a:rPr lang="en-US" dirty="0"/>
                <a:t>MAC</a:t>
              </a:r>
              <a:endParaRPr lang="en-IN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17DEA3-B34C-1C20-77FB-850827DF9437}"/>
                </a:ext>
              </a:extLst>
            </p:cNvPr>
            <p:cNvSpPr/>
            <p:nvPr/>
          </p:nvSpPr>
          <p:spPr>
            <a:xfrm>
              <a:off x="1577340" y="3341534"/>
              <a:ext cx="335280" cy="860978"/>
            </a:xfrm>
            <a:prstGeom prst="rect">
              <a:avLst/>
            </a:prstGeom>
            <a:pattFill prst="solidDmnd">
              <a:fgClr>
                <a:schemeClr val="accent1"/>
              </a:fgClr>
              <a:bgClr>
                <a:schemeClr val="accent3">
                  <a:lumMod val="75000"/>
                </a:schemeClr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" rtlCol="0" anchor="ctr"/>
            <a:lstStyle/>
            <a:p>
              <a:pPr algn="ctr"/>
              <a:r>
                <a:rPr lang="en-US" dirty="0"/>
                <a:t>MAC</a:t>
              </a:r>
              <a:endParaRPr lang="en-IN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2F00325-75F0-ACF2-C1D7-3B3154730D72}"/>
                </a:ext>
              </a:extLst>
            </p:cNvPr>
            <p:cNvSpPr/>
            <p:nvPr/>
          </p:nvSpPr>
          <p:spPr>
            <a:xfrm>
              <a:off x="2308860" y="3341534"/>
              <a:ext cx="1112050" cy="860978"/>
            </a:xfrm>
            <a:prstGeom prst="rect">
              <a:avLst/>
            </a:prstGeom>
            <a:pattFill prst="pct9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TCP</a:t>
              </a:r>
              <a:endParaRPr lang="en-IN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84C0AAA-A140-C264-A567-7E146A5BFDE2}"/>
                </a:ext>
              </a:extLst>
            </p:cNvPr>
            <p:cNvSpPr/>
            <p:nvPr/>
          </p:nvSpPr>
          <p:spPr>
            <a:xfrm>
              <a:off x="4106946" y="3341534"/>
              <a:ext cx="1663164" cy="860978"/>
            </a:xfrm>
            <a:prstGeom prst="rect">
              <a:avLst/>
            </a:prstGeom>
            <a:pattFill prst="plaid">
              <a:fgClr>
                <a:schemeClr val="accent1"/>
              </a:fgClr>
              <a:bgClr>
                <a:schemeClr val="accent1">
                  <a:lumMod val="50000"/>
                </a:schemeClr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Order Formatting</a:t>
              </a:r>
              <a:endParaRPr lang="en-IN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B9C170-2C8A-BA41-E3EB-8065D56B0C22}"/>
                </a:ext>
              </a:extLst>
            </p:cNvPr>
            <p:cNvSpPr/>
            <p:nvPr/>
          </p:nvSpPr>
          <p:spPr>
            <a:xfrm>
              <a:off x="6362282" y="2460460"/>
              <a:ext cx="1431134" cy="860978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chemeClr val="accent3">
                  <a:lumMod val="75000"/>
                </a:schemeClr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Trading </a:t>
              </a:r>
            </a:p>
            <a:p>
              <a:pPr algn="ctr"/>
              <a:r>
                <a:rPr lang="en-US" dirty="0"/>
                <a:t>Logic</a:t>
              </a:r>
              <a:endParaRPr lang="en-IN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C34CD85-1A98-A2A9-01A9-1756A8305EF6}"/>
                </a:ext>
              </a:extLst>
            </p:cNvPr>
            <p:cNvSpPr/>
            <p:nvPr/>
          </p:nvSpPr>
          <p:spPr>
            <a:xfrm>
              <a:off x="4069390" y="1968386"/>
              <a:ext cx="1693068" cy="860978"/>
            </a:xfrm>
            <a:prstGeom prst="rect">
              <a:avLst/>
            </a:prstGeom>
            <a:pattFill prst="lgGrid">
              <a:fgClr>
                <a:schemeClr val="accent3">
                  <a:lumMod val="50000"/>
                </a:schemeClr>
              </a:fgClr>
              <a:bgClr>
                <a:schemeClr val="accent3">
                  <a:lumMod val="75000"/>
                </a:schemeClr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Market Data </a:t>
              </a:r>
              <a:r>
                <a:rPr lang="en-US" dirty="0" err="1"/>
                <a:t>Handeling</a:t>
              </a:r>
              <a:endParaRPr lang="en-IN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AF40823-8EA1-B714-67B2-5297A83557FC}"/>
                </a:ext>
              </a:extLst>
            </p:cNvPr>
            <p:cNvSpPr/>
            <p:nvPr/>
          </p:nvSpPr>
          <p:spPr>
            <a:xfrm rot="5400000">
              <a:off x="7382605" y="3631742"/>
              <a:ext cx="335280" cy="1347320"/>
            </a:xfrm>
            <a:prstGeom prst="rect">
              <a:avLst/>
            </a:prstGeom>
            <a:pattFill prst="solidDmnd">
              <a:fgClr>
                <a:schemeClr val="accent1"/>
              </a:fgClr>
              <a:bgClr>
                <a:schemeClr val="accent3">
                  <a:lumMod val="75000"/>
                </a:schemeClr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PCIE</a:t>
              </a:r>
              <a:endParaRPr lang="en-IN" dirty="0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262A0C4-085F-DBC2-DA8B-6BF70CC3F666}"/>
                </a:ext>
              </a:extLst>
            </p:cNvPr>
            <p:cNvCxnSpPr>
              <a:cxnSpLocks/>
              <a:stCxn id="15" idx="3"/>
              <a:endCxn id="24" idx="1"/>
            </p:cNvCxnSpPr>
            <p:nvPr/>
          </p:nvCxnSpPr>
          <p:spPr>
            <a:xfrm flipV="1">
              <a:off x="1912620" y="2398875"/>
              <a:ext cx="2156770" cy="132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D9046E42-E9B6-4157-FA77-6CECFDC5EF53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5770110" y="2405481"/>
              <a:ext cx="592172" cy="485468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F2A3B94D-CC16-0A0A-C97C-4FCB6C21385F}"/>
                </a:ext>
              </a:extLst>
            </p:cNvPr>
            <p:cNvCxnSpPr>
              <a:cxnSpLocks/>
              <a:stCxn id="23" idx="2"/>
              <a:endCxn id="25" idx="1"/>
            </p:cNvCxnSpPr>
            <p:nvPr/>
          </p:nvCxnSpPr>
          <p:spPr>
            <a:xfrm rot="16200000" flipH="1">
              <a:off x="6905885" y="3493402"/>
              <a:ext cx="816324" cy="472396"/>
            </a:xfrm>
            <a:prstGeom prst="bentConnector3">
              <a:avLst>
                <a:gd name="adj1" fmla="val 50000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359C72C1-26D3-4764-6D8C-436D85D0E6F8}"/>
                </a:ext>
              </a:extLst>
            </p:cNvPr>
            <p:cNvCxnSpPr>
              <a:cxnSpLocks/>
              <a:endCxn id="20" idx="3"/>
            </p:cNvCxnSpPr>
            <p:nvPr/>
          </p:nvCxnSpPr>
          <p:spPr>
            <a:xfrm rot="10800000" flipV="1">
              <a:off x="5770110" y="3314765"/>
              <a:ext cx="959342" cy="457258"/>
            </a:xfrm>
            <a:prstGeom prst="bentConnector3">
              <a:avLst>
                <a:gd name="adj1" fmla="val -2695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83451459-4E33-9FD9-427F-25EE48FA6B7D}"/>
                </a:ext>
              </a:extLst>
            </p:cNvPr>
            <p:cNvCxnSpPr>
              <a:cxnSpLocks/>
              <a:stCxn id="19" idx="2"/>
              <a:endCxn id="25" idx="2"/>
            </p:cNvCxnSpPr>
            <p:nvPr/>
          </p:nvCxnSpPr>
          <p:spPr>
            <a:xfrm rot="16200000" flipH="1">
              <a:off x="4819290" y="2248107"/>
              <a:ext cx="102890" cy="4011700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E0A7179-C109-5B67-D490-EDF7D7EC825B}"/>
                </a:ext>
              </a:extLst>
            </p:cNvPr>
            <p:cNvCxnSpPr>
              <a:cxnSpLocks/>
              <a:stCxn id="18" idx="3"/>
              <a:endCxn id="19" idx="1"/>
            </p:cNvCxnSpPr>
            <p:nvPr/>
          </p:nvCxnSpPr>
          <p:spPr>
            <a:xfrm>
              <a:off x="1912620" y="3772023"/>
              <a:ext cx="39624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6AB811AF-0ECB-1E39-9582-2EA412AF0640}"/>
                </a:ext>
              </a:extLst>
            </p:cNvPr>
            <p:cNvCxnSpPr>
              <a:cxnSpLocks/>
              <a:stCxn id="20" idx="1"/>
              <a:endCxn id="19" idx="3"/>
            </p:cNvCxnSpPr>
            <p:nvPr/>
          </p:nvCxnSpPr>
          <p:spPr>
            <a:xfrm flipH="1">
              <a:off x="3420910" y="3772023"/>
              <a:ext cx="6860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1A6FEE7-B2B9-413C-4FFD-2D0187F70402}"/>
                </a:ext>
              </a:extLst>
            </p:cNvPr>
            <p:cNvSpPr txBox="1"/>
            <p:nvPr/>
          </p:nvSpPr>
          <p:spPr>
            <a:xfrm>
              <a:off x="1604790" y="1670196"/>
              <a:ext cx="18435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FPGA</a:t>
              </a:r>
              <a:endParaRPr lang="en-IN" b="1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AB49C02-2250-2767-AC93-497DA868018F}"/>
              </a:ext>
            </a:extLst>
          </p:cNvPr>
          <p:cNvSpPr txBox="1"/>
          <p:nvPr/>
        </p:nvSpPr>
        <p:spPr>
          <a:xfrm>
            <a:off x="2407920" y="2987040"/>
            <a:ext cx="39776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Custom algorithmic logic to process downstream of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trading packets such as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If(</a:t>
            </a:r>
            <a:r>
              <a:rPr kumimoji="0" lang="en-US" sz="1400" b="0" i="1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packet.transfer_id.price</a:t>
            </a: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&gt;=‘$10’){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initiateTransaction</a:t>
            </a: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}</a:t>
            </a:r>
            <a:endParaRPr kumimoji="0" lang="en-IN" sz="14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9564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Building Blocks</a:t>
            </a:r>
            <a:endParaRPr sz="2400" b="1" dirty="0"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5CE8E95-F237-697F-3FC9-942C43B1D63A}"/>
              </a:ext>
            </a:extLst>
          </p:cNvPr>
          <p:cNvGrpSpPr/>
          <p:nvPr/>
        </p:nvGrpSpPr>
        <p:grpSpPr>
          <a:xfrm>
            <a:off x="335280" y="1670196"/>
            <a:ext cx="8298650" cy="2827464"/>
            <a:chOff x="335280" y="1670196"/>
            <a:chExt cx="8298650" cy="282746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FF25585-1CE1-5BE5-B476-B1731D5D5D9C}"/>
                </a:ext>
              </a:extLst>
            </p:cNvPr>
            <p:cNvGrpSpPr/>
            <p:nvPr/>
          </p:nvGrpSpPr>
          <p:grpSpPr>
            <a:xfrm>
              <a:off x="1577340" y="1684017"/>
              <a:ext cx="7056590" cy="2813641"/>
              <a:chOff x="4044176" y="1858537"/>
              <a:chExt cx="4478981" cy="2148464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7CC77904-313E-DD5E-AA89-EDFD937A2BA1}"/>
                  </a:ext>
                </a:extLst>
              </p:cNvPr>
              <p:cNvSpPr/>
              <p:nvPr/>
            </p:nvSpPr>
            <p:spPr>
              <a:xfrm>
                <a:off x="4044176" y="1858537"/>
                <a:ext cx="4478981" cy="214846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007CFCA-B64B-092C-53E3-4E3897706F6C}"/>
                  </a:ext>
                </a:extLst>
              </p:cNvPr>
              <p:cNvSpPr/>
              <p:nvPr/>
            </p:nvSpPr>
            <p:spPr>
              <a:xfrm>
                <a:off x="4044176" y="2657707"/>
                <a:ext cx="1330712" cy="423745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FPGA</a:t>
                </a:r>
                <a:endParaRPr lang="en-IN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1901FB6-F936-2557-49E6-E7148607260D}"/>
                  </a:ext>
                </a:extLst>
              </p:cNvPr>
              <p:cNvSpPr/>
              <p:nvPr/>
            </p:nvSpPr>
            <p:spPr>
              <a:xfrm>
                <a:off x="5389756" y="2743200"/>
                <a:ext cx="1055649" cy="25276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PCIE</a:t>
                </a:r>
                <a:endParaRPr lang="en-IN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87D8481-A7C2-8E56-997A-4AE8B35E343E}"/>
                  </a:ext>
                </a:extLst>
              </p:cNvPr>
              <p:cNvSpPr/>
              <p:nvPr/>
            </p:nvSpPr>
            <p:spPr>
              <a:xfrm>
                <a:off x="6421198" y="2401229"/>
                <a:ext cx="1793534" cy="468352"/>
              </a:xfrm>
              <a:prstGeom prst="rect">
                <a:avLst/>
              </a:prstGeom>
              <a:pattFill prst="wave">
                <a:fgClr>
                  <a:schemeClr val="accent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CPU</a:t>
                </a:r>
                <a:endParaRPr lang="en-I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E554C68-DFE7-E95F-6EA5-76A229608D57}"/>
                  </a:ext>
                </a:extLst>
              </p:cNvPr>
              <p:cNvSpPr/>
              <p:nvPr/>
            </p:nvSpPr>
            <p:spPr>
              <a:xfrm>
                <a:off x="6417574" y="2890022"/>
                <a:ext cx="1793534" cy="468352"/>
              </a:xfrm>
              <a:prstGeom prst="rect">
                <a:avLst/>
              </a:prstGeom>
              <a:pattFill prst="dotGrid">
                <a:fgClr>
                  <a:schemeClr val="accent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  <a:endParaRPr lang="en-IN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1924C8E3-4858-734C-6EA5-7FD23FFEA1D9}"/>
                </a:ext>
              </a:extLst>
            </p:cNvPr>
            <p:cNvSpPr/>
            <p:nvPr/>
          </p:nvSpPr>
          <p:spPr>
            <a:xfrm>
              <a:off x="1577340" y="1684020"/>
              <a:ext cx="7056590" cy="2813640"/>
            </a:xfrm>
            <a:prstGeom prst="roundRect">
              <a:avLst>
                <a:gd name="adj" fmla="val 0"/>
              </a:avLst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2D355B9-784D-8959-C303-A310170F6A14}"/>
                </a:ext>
              </a:extLst>
            </p:cNvPr>
            <p:cNvCxnSpPr/>
            <p:nvPr/>
          </p:nvCxnSpPr>
          <p:spPr>
            <a:xfrm>
              <a:off x="335280" y="2394730"/>
              <a:ext cx="12420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F8DC661-54FF-952A-D8D8-28885F2FF169}"/>
                </a:ext>
              </a:extLst>
            </p:cNvPr>
            <p:cNvCxnSpPr/>
            <p:nvPr/>
          </p:nvCxnSpPr>
          <p:spPr>
            <a:xfrm>
              <a:off x="335280" y="3787263"/>
              <a:ext cx="124206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E8E751F-5C67-AC5F-3D99-0A9F7CB4AF05}"/>
                </a:ext>
              </a:extLst>
            </p:cNvPr>
            <p:cNvSpPr txBox="1"/>
            <p:nvPr/>
          </p:nvSpPr>
          <p:spPr>
            <a:xfrm>
              <a:off x="335280" y="2072900"/>
              <a:ext cx="18435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Market Data</a:t>
              </a:r>
              <a:endParaRPr lang="en-IN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5A13B43-CD0E-794C-AE0D-AD606E8235E7}"/>
                </a:ext>
              </a:extLst>
            </p:cNvPr>
            <p:cNvSpPr txBox="1"/>
            <p:nvPr/>
          </p:nvSpPr>
          <p:spPr>
            <a:xfrm>
              <a:off x="404330" y="3465472"/>
              <a:ext cx="18435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Order Entry</a:t>
              </a:r>
              <a:endParaRPr lang="en-IN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52E50B4-41A0-054D-A4AD-9AC71EB3540C}"/>
                </a:ext>
              </a:extLst>
            </p:cNvPr>
            <p:cNvSpPr/>
            <p:nvPr/>
          </p:nvSpPr>
          <p:spPr>
            <a:xfrm>
              <a:off x="1577340" y="1981598"/>
              <a:ext cx="335280" cy="860978"/>
            </a:xfrm>
            <a:prstGeom prst="rect">
              <a:avLst/>
            </a:prstGeom>
            <a:pattFill prst="solidDmnd">
              <a:fgClr>
                <a:schemeClr val="accent1"/>
              </a:fgClr>
              <a:bgClr>
                <a:schemeClr val="accent3">
                  <a:lumMod val="75000"/>
                </a:schemeClr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" rtlCol="0" anchor="ctr"/>
            <a:lstStyle/>
            <a:p>
              <a:pPr algn="ctr"/>
              <a:r>
                <a:rPr lang="en-US" dirty="0"/>
                <a:t>MAC</a:t>
              </a:r>
              <a:endParaRPr lang="en-IN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17DEA3-B34C-1C20-77FB-850827DF9437}"/>
                </a:ext>
              </a:extLst>
            </p:cNvPr>
            <p:cNvSpPr/>
            <p:nvPr/>
          </p:nvSpPr>
          <p:spPr>
            <a:xfrm>
              <a:off x="1577340" y="3341534"/>
              <a:ext cx="335280" cy="860978"/>
            </a:xfrm>
            <a:prstGeom prst="rect">
              <a:avLst/>
            </a:prstGeom>
            <a:pattFill prst="solidDmnd">
              <a:fgClr>
                <a:schemeClr val="accent1"/>
              </a:fgClr>
              <a:bgClr>
                <a:schemeClr val="accent3">
                  <a:lumMod val="75000"/>
                </a:schemeClr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" rtlCol="0" anchor="ctr"/>
            <a:lstStyle/>
            <a:p>
              <a:pPr algn="ctr"/>
              <a:r>
                <a:rPr lang="en-US" dirty="0"/>
                <a:t>MAC</a:t>
              </a:r>
              <a:endParaRPr lang="en-IN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2F00325-75F0-ACF2-C1D7-3B3154730D72}"/>
                </a:ext>
              </a:extLst>
            </p:cNvPr>
            <p:cNvSpPr/>
            <p:nvPr/>
          </p:nvSpPr>
          <p:spPr>
            <a:xfrm>
              <a:off x="2308860" y="3341534"/>
              <a:ext cx="1112050" cy="860978"/>
            </a:xfrm>
            <a:prstGeom prst="rect">
              <a:avLst/>
            </a:prstGeom>
            <a:pattFill prst="pct9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TCP</a:t>
              </a:r>
              <a:endParaRPr lang="en-IN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84C0AAA-A140-C264-A567-7E146A5BFDE2}"/>
                </a:ext>
              </a:extLst>
            </p:cNvPr>
            <p:cNvSpPr/>
            <p:nvPr/>
          </p:nvSpPr>
          <p:spPr>
            <a:xfrm>
              <a:off x="4106946" y="3341534"/>
              <a:ext cx="1663164" cy="860978"/>
            </a:xfrm>
            <a:prstGeom prst="rect">
              <a:avLst/>
            </a:prstGeom>
            <a:pattFill prst="plaid">
              <a:fgClr>
                <a:schemeClr val="accent1"/>
              </a:fgClr>
              <a:bgClr>
                <a:schemeClr val="accent1">
                  <a:lumMod val="50000"/>
                </a:schemeClr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Order Formatting</a:t>
              </a:r>
              <a:endParaRPr lang="en-IN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B9C170-2C8A-BA41-E3EB-8065D56B0C22}"/>
                </a:ext>
              </a:extLst>
            </p:cNvPr>
            <p:cNvSpPr/>
            <p:nvPr/>
          </p:nvSpPr>
          <p:spPr>
            <a:xfrm>
              <a:off x="6362282" y="2460460"/>
              <a:ext cx="1431134" cy="860978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chemeClr val="accent3">
                  <a:lumMod val="75000"/>
                </a:schemeClr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Trading </a:t>
              </a:r>
            </a:p>
            <a:p>
              <a:pPr algn="ctr"/>
              <a:r>
                <a:rPr lang="en-US" dirty="0"/>
                <a:t>Logic</a:t>
              </a:r>
              <a:endParaRPr lang="en-IN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C34CD85-1A98-A2A9-01A9-1756A8305EF6}"/>
                </a:ext>
              </a:extLst>
            </p:cNvPr>
            <p:cNvSpPr/>
            <p:nvPr/>
          </p:nvSpPr>
          <p:spPr>
            <a:xfrm>
              <a:off x="4069390" y="1968386"/>
              <a:ext cx="1693068" cy="860978"/>
            </a:xfrm>
            <a:prstGeom prst="rect">
              <a:avLst/>
            </a:prstGeom>
            <a:pattFill prst="lgGrid">
              <a:fgClr>
                <a:schemeClr val="accent3">
                  <a:lumMod val="50000"/>
                </a:schemeClr>
              </a:fgClr>
              <a:bgClr>
                <a:schemeClr val="accent3">
                  <a:lumMod val="75000"/>
                </a:schemeClr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Market Data </a:t>
              </a:r>
              <a:r>
                <a:rPr lang="en-US" dirty="0" err="1"/>
                <a:t>Handeling</a:t>
              </a:r>
              <a:endParaRPr lang="en-IN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AF40823-8EA1-B714-67B2-5297A83557FC}"/>
                </a:ext>
              </a:extLst>
            </p:cNvPr>
            <p:cNvSpPr/>
            <p:nvPr/>
          </p:nvSpPr>
          <p:spPr>
            <a:xfrm rot="5400000">
              <a:off x="7382605" y="3631742"/>
              <a:ext cx="335280" cy="1347320"/>
            </a:xfrm>
            <a:prstGeom prst="rect">
              <a:avLst/>
            </a:prstGeom>
            <a:pattFill prst="solidDmnd">
              <a:fgClr>
                <a:schemeClr val="accent1"/>
              </a:fgClr>
              <a:bgClr>
                <a:schemeClr val="accent3">
                  <a:lumMod val="75000"/>
                </a:schemeClr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PCIE</a:t>
              </a:r>
              <a:endParaRPr lang="en-IN" dirty="0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262A0C4-085F-DBC2-DA8B-6BF70CC3F666}"/>
                </a:ext>
              </a:extLst>
            </p:cNvPr>
            <p:cNvCxnSpPr>
              <a:cxnSpLocks/>
              <a:stCxn id="15" idx="3"/>
              <a:endCxn id="24" idx="1"/>
            </p:cNvCxnSpPr>
            <p:nvPr/>
          </p:nvCxnSpPr>
          <p:spPr>
            <a:xfrm flipV="1">
              <a:off x="1912620" y="2398875"/>
              <a:ext cx="2156770" cy="132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D9046E42-E9B6-4157-FA77-6CECFDC5EF53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5770110" y="2405481"/>
              <a:ext cx="592172" cy="485468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F2A3B94D-CC16-0A0A-C97C-4FCB6C21385F}"/>
                </a:ext>
              </a:extLst>
            </p:cNvPr>
            <p:cNvCxnSpPr>
              <a:cxnSpLocks/>
              <a:stCxn id="23" idx="2"/>
              <a:endCxn id="25" idx="1"/>
            </p:cNvCxnSpPr>
            <p:nvPr/>
          </p:nvCxnSpPr>
          <p:spPr>
            <a:xfrm rot="16200000" flipH="1">
              <a:off x="6905885" y="3493402"/>
              <a:ext cx="816324" cy="472396"/>
            </a:xfrm>
            <a:prstGeom prst="bentConnector3">
              <a:avLst>
                <a:gd name="adj1" fmla="val 50000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359C72C1-26D3-4764-6D8C-436D85D0E6F8}"/>
                </a:ext>
              </a:extLst>
            </p:cNvPr>
            <p:cNvCxnSpPr>
              <a:cxnSpLocks/>
              <a:endCxn id="20" idx="3"/>
            </p:cNvCxnSpPr>
            <p:nvPr/>
          </p:nvCxnSpPr>
          <p:spPr>
            <a:xfrm rot="10800000" flipV="1">
              <a:off x="5770110" y="3314765"/>
              <a:ext cx="959342" cy="457258"/>
            </a:xfrm>
            <a:prstGeom prst="bentConnector3">
              <a:avLst>
                <a:gd name="adj1" fmla="val -2695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83451459-4E33-9FD9-427F-25EE48FA6B7D}"/>
                </a:ext>
              </a:extLst>
            </p:cNvPr>
            <p:cNvCxnSpPr>
              <a:cxnSpLocks/>
              <a:stCxn id="19" idx="2"/>
              <a:endCxn id="25" idx="2"/>
            </p:cNvCxnSpPr>
            <p:nvPr/>
          </p:nvCxnSpPr>
          <p:spPr>
            <a:xfrm rot="16200000" flipH="1">
              <a:off x="4819290" y="2248107"/>
              <a:ext cx="102890" cy="4011700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E0A7179-C109-5B67-D490-EDF7D7EC825B}"/>
                </a:ext>
              </a:extLst>
            </p:cNvPr>
            <p:cNvCxnSpPr>
              <a:cxnSpLocks/>
              <a:stCxn id="18" idx="3"/>
              <a:endCxn id="19" idx="1"/>
            </p:cNvCxnSpPr>
            <p:nvPr/>
          </p:nvCxnSpPr>
          <p:spPr>
            <a:xfrm>
              <a:off x="1912620" y="3772023"/>
              <a:ext cx="39624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6AB811AF-0ECB-1E39-9582-2EA412AF0640}"/>
                </a:ext>
              </a:extLst>
            </p:cNvPr>
            <p:cNvCxnSpPr>
              <a:cxnSpLocks/>
              <a:stCxn id="20" idx="1"/>
              <a:endCxn id="19" idx="3"/>
            </p:cNvCxnSpPr>
            <p:nvPr/>
          </p:nvCxnSpPr>
          <p:spPr>
            <a:xfrm flipH="1">
              <a:off x="3420910" y="3772023"/>
              <a:ext cx="6860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1A6FEE7-B2B9-413C-4FFD-2D0187F70402}"/>
                </a:ext>
              </a:extLst>
            </p:cNvPr>
            <p:cNvSpPr txBox="1"/>
            <p:nvPr/>
          </p:nvSpPr>
          <p:spPr>
            <a:xfrm>
              <a:off x="1604790" y="1670196"/>
              <a:ext cx="18435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FPGA</a:t>
              </a:r>
              <a:endParaRPr lang="en-IN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56649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7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 design for FPGA</a:t>
            </a:r>
            <a:endParaRPr dirty="0"/>
          </a:p>
        </p:txBody>
      </p:sp>
      <p:sp>
        <p:nvSpPr>
          <p:cNvPr id="258" name="Google Shape;258;p27"/>
          <p:cNvSpPr txBox="1"/>
          <p:nvPr/>
        </p:nvSpPr>
        <p:spPr>
          <a:xfrm>
            <a:off x="2699550" y="1915650"/>
            <a:ext cx="3744900" cy="413400"/>
          </a:xfrm>
          <a:prstGeom prst="rect">
            <a:avLst/>
          </a:prstGeom>
          <a:noFill/>
          <a:ln w="19050" cap="rnd" cmpd="sng">
            <a:solidFill>
              <a:srgbClr val="FFFF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Custom IP</a:t>
            </a:r>
            <a:endParaRPr sz="2400" dirty="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259" name="Google Shape;259;p27"/>
          <p:cNvSpPr txBox="1"/>
          <p:nvPr/>
        </p:nvSpPr>
        <p:spPr>
          <a:xfrm>
            <a:off x="2699550" y="4078313"/>
            <a:ext cx="3744900" cy="583800"/>
          </a:xfrm>
          <a:prstGeom prst="rect">
            <a:avLst/>
          </a:pr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Robust FPGA system</a:t>
            </a:r>
            <a:endParaRPr sz="2400" dirty="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cxnSp>
        <p:nvCxnSpPr>
          <p:cNvPr id="260" name="Google Shape;260;p27"/>
          <p:cNvCxnSpPr>
            <a:cxnSpLocks/>
            <a:stCxn id="261" idx="2"/>
            <a:endCxn id="258" idx="0"/>
          </p:cNvCxnSpPr>
          <p:nvPr/>
        </p:nvCxnSpPr>
        <p:spPr>
          <a:xfrm>
            <a:off x="4572000" y="1691363"/>
            <a:ext cx="0" cy="224287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oval" w="lg" len="lg"/>
            <a:tailEnd type="triangle" w="lg" len="lg"/>
          </a:ln>
        </p:spPr>
      </p:cxnSp>
      <p:cxnSp>
        <p:nvCxnSpPr>
          <p:cNvPr id="262" name="Google Shape;262;p27"/>
          <p:cNvCxnSpPr>
            <a:cxnSpLocks/>
            <a:stCxn id="17" idx="2"/>
            <a:endCxn id="259" idx="0"/>
          </p:cNvCxnSpPr>
          <p:nvPr/>
        </p:nvCxnSpPr>
        <p:spPr>
          <a:xfrm>
            <a:off x="4572000" y="3017089"/>
            <a:ext cx="0" cy="1061224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oval" w="lg" len="lg"/>
            <a:tailEnd type="triangle" w="lg" len="lg"/>
          </a:ln>
        </p:spPr>
      </p:cxnSp>
      <p:sp>
        <p:nvSpPr>
          <p:cNvPr id="261" name="Google Shape;261;p27"/>
          <p:cNvSpPr txBox="1"/>
          <p:nvPr/>
        </p:nvSpPr>
        <p:spPr>
          <a:xfrm>
            <a:off x="2699550" y="1277963"/>
            <a:ext cx="3744900" cy="413400"/>
          </a:xfrm>
          <a:prstGeom prst="rect">
            <a:avLst/>
          </a:prstGeom>
          <a:noFill/>
          <a:ln w="19050" cap="rnd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Minimized piplining</a:t>
            </a:r>
            <a:endParaRPr sz="2400" dirty="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263" name="Google Shape;263;p27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7" name="Google Shape;258;p27">
            <a:extLst>
              <a:ext uri="{FF2B5EF4-FFF2-40B4-BE49-F238E27FC236}">
                <a16:creationId xmlns:a16="http://schemas.microsoft.com/office/drawing/2014/main" id="{A29FB12C-A688-03F9-4BED-99E75D8911D9}"/>
              </a:ext>
            </a:extLst>
          </p:cNvPr>
          <p:cNvSpPr txBox="1"/>
          <p:nvPr/>
        </p:nvSpPr>
        <p:spPr>
          <a:xfrm>
            <a:off x="2699550" y="2577142"/>
            <a:ext cx="3744900" cy="439947"/>
          </a:xfrm>
          <a:prstGeom prst="rect">
            <a:avLst/>
          </a:prstGeom>
          <a:noFill/>
          <a:ln w="19050" cap="rnd" cmpd="sng">
            <a:solidFill>
              <a:srgbClr val="FFFF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Cutting edge architecture</a:t>
            </a:r>
            <a:endParaRPr sz="1800" dirty="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cxnSp>
        <p:nvCxnSpPr>
          <p:cNvPr id="19" name="Google Shape;260;p27">
            <a:extLst>
              <a:ext uri="{FF2B5EF4-FFF2-40B4-BE49-F238E27FC236}">
                <a16:creationId xmlns:a16="http://schemas.microsoft.com/office/drawing/2014/main" id="{9AE994AE-CA10-95DA-C61D-155AAEE07188}"/>
              </a:ext>
            </a:extLst>
          </p:cNvPr>
          <p:cNvCxnSpPr>
            <a:cxnSpLocks/>
          </p:cNvCxnSpPr>
          <p:nvPr/>
        </p:nvCxnSpPr>
        <p:spPr>
          <a:xfrm>
            <a:off x="4572000" y="2346385"/>
            <a:ext cx="0" cy="284672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oval" w="lg" len="lg"/>
            <a:tailEnd type="triangle" w="lg" len="lg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>
            <a:off x="965700" y="3426913"/>
            <a:ext cx="721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of FPGA in High Frequency</a:t>
            </a:r>
            <a:br>
              <a:rPr lang="en" dirty="0"/>
            </a:br>
            <a:r>
              <a:rPr lang="en" dirty="0"/>
              <a:t>Trading</a:t>
            </a:r>
            <a:endParaRPr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Cpu">
                <a:extLst>
                  <a:ext uri="{FF2B5EF4-FFF2-40B4-BE49-F238E27FC236}">
                    <a16:creationId xmlns:a16="http://schemas.microsoft.com/office/drawing/2014/main" id="{F20512F5-BBEF-7F89-860F-D5F595BA94E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2886739"/>
                  </p:ext>
                </p:extLst>
              </p:nvPr>
            </p:nvGraphicFramePr>
            <p:xfrm rot="283794">
              <a:off x="266263" y="-53991"/>
              <a:ext cx="3372581" cy="1975791"/>
            </p:xfrm>
            <a:graphic>
              <a:graphicData uri="http://schemas.microsoft.com/office/drawing/2017/model3d">
                <am3d:model3d r:embed="rId3">
                  <am3d:spPr>
                    <a:xfrm rot="283794">
                      <a:off x="0" y="0"/>
                      <a:ext cx="3372581" cy="1975791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744289" ay="788991" az="43250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490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Cpu">
                <a:extLst>
                  <a:ext uri="{FF2B5EF4-FFF2-40B4-BE49-F238E27FC236}">
                    <a16:creationId xmlns:a16="http://schemas.microsoft.com/office/drawing/2014/main" id="{F20512F5-BBEF-7F89-860F-D5F595BA94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83794">
                <a:off x="266263" y="-53991"/>
                <a:ext cx="3372581" cy="197579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Downsides</a:t>
            </a:r>
            <a:endParaRPr sz="2400" b="1" dirty="0"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1"/>
          </p:nvPr>
        </p:nvSpPr>
        <p:spPr>
          <a:xfrm>
            <a:off x="457200" y="1234143"/>
            <a:ext cx="2631900" cy="3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Spiral down trend</a:t>
            </a:r>
            <a:endParaRPr dirty="0"/>
          </a:p>
        </p:txBody>
      </p:sp>
      <p:sp>
        <p:nvSpPr>
          <p:cNvPr id="144" name="Google Shape;144;p19"/>
          <p:cNvSpPr txBox="1">
            <a:spLocks noGrp="1"/>
          </p:cNvSpPr>
          <p:nvPr>
            <p:ph type="body" idx="2"/>
          </p:nvPr>
        </p:nvSpPr>
        <p:spPr>
          <a:xfrm>
            <a:off x="3423002" y="1174053"/>
            <a:ext cx="2631900" cy="3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Flash Crash</a:t>
            </a:r>
            <a:endParaRPr dirty="0"/>
          </a:p>
        </p:txBody>
      </p:sp>
      <p:sp>
        <p:nvSpPr>
          <p:cNvPr id="145" name="Google Shape;145;p19"/>
          <p:cNvSpPr txBox="1">
            <a:spLocks noGrp="1"/>
          </p:cNvSpPr>
          <p:nvPr>
            <p:ph type="body" idx="3"/>
          </p:nvPr>
        </p:nvSpPr>
        <p:spPr>
          <a:xfrm>
            <a:off x="6002030" y="1174053"/>
            <a:ext cx="2631900" cy="3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Market Exploitation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19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987A81-A835-65DB-E9DA-17EF46611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54902" y="2349063"/>
            <a:ext cx="2631898" cy="14110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D3B9CB-5DBC-A3F0-FBF7-5707ABE617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8189" y="2349062"/>
            <a:ext cx="2389921" cy="14110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BC2498-93D7-0F9D-7E1C-5F0ECFB392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23002" y="2349062"/>
            <a:ext cx="2418122" cy="1411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Downsides</a:t>
            </a:r>
            <a:endParaRPr sz="2400" b="1" dirty="0"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1"/>
          </p:nvPr>
        </p:nvSpPr>
        <p:spPr>
          <a:xfrm>
            <a:off x="457200" y="1234143"/>
            <a:ext cx="2631900" cy="3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Spiral down trend</a:t>
            </a:r>
            <a:endParaRPr dirty="0"/>
          </a:p>
        </p:txBody>
      </p:sp>
      <p:sp>
        <p:nvSpPr>
          <p:cNvPr id="144" name="Google Shape;144;p19"/>
          <p:cNvSpPr txBox="1">
            <a:spLocks noGrp="1"/>
          </p:cNvSpPr>
          <p:nvPr>
            <p:ph type="body" idx="2"/>
          </p:nvPr>
        </p:nvSpPr>
        <p:spPr>
          <a:xfrm>
            <a:off x="3423002" y="1174053"/>
            <a:ext cx="2631900" cy="3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Flash Crash</a:t>
            </a:r>
            <a:endParaRPr dirty="0"/>
          </a:p>
        </p:txBody>
      </p:sp>
      <p:sp>
        <p:nvSpPr>
          <p:cNvPr id="145" name="Google Shape;145;p19"/>
          <p:cNvSpPr txBox="1">
            <a:spLocks noGrp="1"/>
          </p:cNvSpPr>
          <p:nvPr>
            <p:ph type="body" idx="3"/>
          </p:nvPr>
        </p:nvSpPr>
        <p:spPr>
          <a:xfrm>
            <a:off x="6002030" y="1174053"/>
            <a:ext cx="2631900" cy="3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Market Exploitation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19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987A81-A835-65DB-E9DA-17EF46611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54902" y="2349063"/>
            <a:ext cx="2631898" cy="14110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BC2498-93D7-0F9D-7E1C-5F0ECFB392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23002" y="2349062"/>
            <a:ext cx="2418122" cy="14110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D3B9CB-5DBC-A3F0-FBF7-5707ABE617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89099" y="1174053"/>
            <a:ext cx="5895157" cy="375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58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Downsides</a:t>
            </a:r>
            <a:endParaRPr sz="2400" b="1" dirty="0"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1"/>
          </p:nvPr>
        </p:nvSpPr>
        <p:spPr>
          <a:xfrm>
            <a:off x="457200" y="1234143"/>
            <a:ext cx="2631900" cy="3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Spiral down trend</a:t>
            </a:r>
            <a:endParaRPr dirty="0"/>
          </a:p>
        </p:txBody>
      </p:sp>
      <p:sp>
        <p:nvSpPr>
          <p:cNvPr id="144" name="Google Shape;144;p19"/>
          <p:cNvSpPr txBox="1">
            <a:spLocks noGrp="1"/>
          </p:cNvSpPr>
          <p:nvPr>
            <p:ph type="body" idx="2"/>
          </p:nvPr>
        </p:nvSpPr>
        <p:spPr>
          <a:xfrm>
            <a:off x="3423002" y="1174053"/>
            <a:ext cx="2631900" cy="3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Flash Crash</a:t>
            </a:r>
            <a:endParaRPr dirty="0"/>
          </a:p>
        </p:txBody>
      </p:sp>
      <p:sp>
        <p:nvSpPr>
          <p:cNvPr id="145" name="Google Shape;145;p19"/>
          <p:cNvSpPr txBox="1">
            <a:spLocks noGrp="1"/>
          </p:cNvSpPr>
          <p:nvPr>
            <p:ph type="body" idx="3"/>
          </p:nvPr>
        </p:nvSpPr>
        <p:spPr>
          <a:xfrm>
            <a:off x="6002030" y="1174053"/>
            <a:ext cx="2631900" cy="3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Market Exploitation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19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987A81-A835-65DB-E9DA-17EF46611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54902" y="2349063"/>
            <a:ext cx="2631898" cy="14110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D3B9CB-5DBC-A3F0-FBF7-5707ABE617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8189" y="2349062"/>
            <a:ext cx="2389921" cy="14110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BC2498-93D7-0F9D-7E1C-5F0ECFB392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23002" y="2349062"/>
            <a:ext cx="2418122" cy="141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476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Downsides</a:t>
            </a:r>
            <a:endParaRPr sz="2400" b="1" dirty="0"/>
          </a:p>
        </p:txBody>
      </p:sp>
      <p:sp>
        <p:nvSpPr>
          <p:cNvPr id="144" name="Google Shape;144;p19"/>
          <p:cNvSpPr txBox="1">
            <a:spLocks noGrp="1"/>
          </p:cNvSpPr>
          <p:nvPr>
            <p:ph type="body" idx="2"/>
          </p:nvPr>
        </p:nvSpPr>
        <p:spPr>
          <a:xfrm>
            <a:off x="3423002" y="1174053"/>
            <a:ext cx="2631900" cy="3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Flash Crash</a:t>
            </a:r>
            <a:endParaRPr dirty="0"/>
          </a:p>
        </p:txBody>
      </p:sp>
      <p:sp>
        <p:nvSpPr>
          <p:cNvPr id="145" name="Google Shape;145;p19"/>
          <p:cNvSpPr txBox="1">
            <a:spLocks noGrp="1"/>
          </p:cNvSpPr>
          <p:nvPr>
            <p:ph type="body" idx="3"/>
          </p:nvPr>
        </p:nvSpPr>
        <p:spPr>
          <a:xfrm>
            <a:off x="6002030" y="1174053"/>
            <a:ext cx="2631900" cy="3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Market Exploitation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19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987A81-A835-65DB-E9DA-17EF46611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54902" y="2349063"/>
            <a:ext cx="2631898" cy="14110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D3B9CB-5DBC-A3F0-FBF7-5707ABE617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8189" y="2349063"/>
            <a:ext cx="136562" cy="806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BC2498-93D7-0F9D-7E1C-5F0ECFB392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23002" y="1234143"/>
            <a:ext cx="5379334" cy="313892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4B73F5-C137-9386-1F7A-67D794B5BB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Flash Crash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63040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Downsides</a:t>
            </a:r>
            <a:endParaRPr sz="2400" b="1" dirty="0"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1"/>
          </p:nvPr>
        </p:nvSpPr>
        <p:spPr>
          <a:xfrm>
            <a:off x="457200" y="1234143"/>
            <a:ext cx="2631900" cy="3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Spiral down trend</a:t>
            </a:r>
            <a:endParaRPr dirty="0"/>
          </a:p>
        </p:txBody>
      </p:sp>
      <p:sp>
        <p:nvSpPr>
          <p:cNvPr id="144" name="Google Shape;144;p19"/>
          <p:cNvSpPr txBox="1">
            <a:spLocks noGrp="1"/>
          </p:cNvSpPr>
          <p:nvPr>
            <p:ph type="body" idx="2"/>
          </p:nvPr>
        </p:nvSpPr>
        <p:spPr>
          <a:xfrm>
            <a:off x="3423002" y="1174053"/>
            <a:ext cx="2631900" cy="3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Flash Crash</a:t>
            </a:r>
            <a:endParaRPr dirty="0"/>
          </a:p>
        </p:txBody>
      </p:sp>
      <p:sp>
        <p:nvSpPr>
          <p:cNvPr id="145" name="Google Shape;145;p19"/>
          <p:cNvSpPr txBox="1">
            <a:spLocks noGrp="1"/>
          </p:cNvSpPr>
          <p:nvPr>
            <p:ph type="body" idx="3"/>
          </p:nvPr>
        </p:nvSpPr>
        <p:spPr>
          <a:xfrm>
            <a:off x="6002030" y="1174053"/>
            <a:ext cx="2631900" cy="3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Market Exploitation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19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987A81-A835-65DB-E9DA-17EF46611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54902" y="2349063"/>
            <a:ext cx="2631898" cy="14110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D3B9CB-5DBC-A3F0-FBF7-5707ABE617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8189" y="2349062"/>
            <a:ext cx="2389921" cy="14110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BC2498-93D7-0F9D-7E1C-5F0ECFB392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23002" y="2349062"/>
            <a:ext cx="2418122" cy="141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510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Downsides</a:t>
            </a:r>
            <a:endParaRPr sz="2400" b="1" dirty="0"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1"/>
          </p:nvPr>
        </p:nvSpPr>
        <p:spPr>
          <a:xfrm>
            <a:off x="457200" y="1234143"/>
            <a:ext cx="2631900" cy="3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Spiral down trend</a:t>
            </a:r>
            <a:endParaRPr dirty="0"/>
          </a:p>
        </p:txBody>
      </p:sp>
      <p:sp>
        <p:nvSpPr>
          <p:cNvPr id="144" name="Google Shape;144;p19"/>
          <p:cNvSpPr txBox="1">
            <a:spLocks noGrp="1"/>
          </p:cNvSpPr>
          <p:nvPr>
            <p:ph type="body" idx="2"/>
          </p:nvPr>
        </p:nvSpPr>
        <p:spPr>
          <a:xfrm>
            <a:off x="3423002" y="1174053"/>
            <a:ext cx="2631900" cy="3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Flash Crash</a:t>
            </a:r>
            <a:endParaRPr dirty="0"/>
          </a:p>
        </p:txBody>
      </p:sp>
      <p:sp>
        <p:nvSpPr>
          <p:cNvPr id="145" name="Google Shape;145;p19"/>
          <p:cNvSpPr txBox="1">
            <a:spLocks noGrp="1"/>
          </p:cNvSpPr>
          <p:nvPr>
            <p:ph type="body" idx="3"/>
          </p:nvPr>
        </p:nvSpPr>
        <p:spPr>
          <a:xfrm>
            <a:off x="6002030" y="1174053"/>
            <a:ext cx="2631900" cy="3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Market Exploitation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19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D3B9CB-5DBC-A3F0-FBF7-5707ABE617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8189" y="2349062"/>
            <a:ext cx="2389921" cy="14110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BC2498-93D7-0F9D-7E1C-5F0ECFB392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23002" y="2349062"/>
            <a:ext cx="2418122" cy="14110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987A81-A835-65DB-E9DA-17EF466116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9129" y="1093512"/>
            <a:ext cx="5832901" cy="355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76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1413600" y="2466600"/>
            <a:ext cx="63168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In 2010, DJIA fell 1000 points due to algorithmically caused flash crash</a:t>
            </a:r>
            <a:endParaRPr dirty="0"/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General Preventive methods</a:t>
            </a:r>
            <a:endParaRPr dirty="0"/>
          </a:p>
        </p:txBody>
      </p:sp>
      <p:sp>
        <p:nvSpPr>
          <p:cNvPr id="174" name="Google Shape;174;p22"/>
          <p:cNvSpPr/>
          <p:nvPr/>
        </p:nvSpPr>
        <p:spPr>
          <a:xfrm>
            <a:off x="3211244" y="1435375"/>
            <a:ext cx="2684100" cy="27159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Market wide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Circuit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Breakers</a:t>
            </a:r>
            <a:endParaRPr sz="2400" dirty="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175" name="Google Shape;175;p22"/>
          <p:cNvSpPr/>
          <p:nvPr/>
        </p:nvSpPr>
        <p:spPr>
          <a:xfrm>
            <a:off x="790175" y="1435375"/>
            <a:ext cx="2684100" cy="27159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Cost per option order</a:t>
            </a:r>
            <a:endParaRPr sz="2400" dirty="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176" name="Google Shape;176;p22"/>
          <p:cNvSpPr/>
          <p:nvPr/>
        </p:nvSpPr>
        <p:spPr>
          <a:xfrm>
            <a:off x="5669849" y="1435375"/>
            <a:ext cx="2684100" cy="27159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Rate limiting </a:t>
            </a:r>
            <a:endParaRPr sz="2400" dirty="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177" name="Google Shape;177;p22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>
            <a:spLocks noGrp="1"/>
          </p:cNvSpPr>
          <p:nvPr>
            <p:ph type="subTitle" idx="4294967295"/>
          </p:nvPr>
        </p:nvSpPr>
        <p:spPr>
          <a:xfrm>
            <a:off x="1408950" y="3411563"/>
            <a:ext cx="6326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Volume traded across globe using HFT every minute</a:t>
            </a:r>
            <a:endParaRPr sz="1800" dirty="0"/>
          </a:p>
        </p:txBody>
      </p:sp>
      <p:grpSp>
        <p:nvGrpSpPr>
          <p:cNvPr id="228" name="Google Shape;228;p25"/>
          <p:cNvGrpSpPr/>
          <p:nvPr/>
        </p:nvGrpSpPr>
        <p:grpSpPr>
          <a:xfrm>
            <a:off x="1361785" y="1230126"/>
            <a:ext cx="6084996" cy="2166506"/>
            <a:chOff x="744219" y="1064075"/>
            <a:chExt cx="7015214" cy="2888675"/>
          </a:xfrm>
        </p:grpSpPr>
        <p:sp>
          <p:nvSpPr>
            <p:cNvPr id="229" name="Google Shape;229;p25"/>
            <p:cNvSpPr/>
            <p:nvPr/>
          </p:nvSpPr>
          <p:spPr>
            <a:xfrm>
              <a:off x="1361592" y="1665508"/>
              <a:ext cx="6099300" cy="22833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5"/>
            <p:cNvSpPr/>
            <p:nvPr/>
          </p:nvSpPr>
          <p:spPr>
            <a:xfrm>
              <a:off x="7623181" y="1661600"/>
              <a:ext cx="136252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231" name="Google Shape;231;p25"/>
            <p:cNvSpPr/>
            <p:nvPr/>
          </p:nvSpPr>
          <p:spPr>
            <a:xfrm rot="-5400000">
              <a:off x="4334136" y="-1576459"/>
              <a:ext cx="123450" cy="6078917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232" name="Google Shape;232;p25"/>
            <p:cNvSpPr/>
            <p:nvPr/>
          </p:nvSpPr>
          <p:spPr>
            <a:xfrm rot="-5400000">
              <a:off x="744219" y="1064075"/>
              <a:ext cx="1326900" cy="132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3" name="Google Shape;233;p25"/>
            <p:cNvCxnSpPr/>
            <p:nvPr/>
          </p:nvCxnSpPr>
          <p:spPr>
            <a:xfrm flipH="1">
              <a:off x="6922735" y="1661528"/>
              <a:ext cx="548700" cy="2190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34" name="Google Shape;234;p25"/>
            <p:cNvCxnSpPr/>
            <p:nvPr/>
          </p:nvCxnSpPr>
          <p:spPr>
            <a:xfrm>
              <a:off x="1021397" y="1669336"/>
              <a:ext cx="0" cy="22833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  <p:cxnSp>
          <p:nvCxnSpPr>
            <p:cNvPr id="235" name="Google Shape;235;p25"/>
            <p:cNvCxnSpPr/>
            <p:nvPr/>
          </p:nvCxnSpPr>
          <p:spPr>
            <a:xfrm flipH="1">
              <a:off x="1350875" y="3761350"/>
              <a:ext cx="529800" cy="1914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36" name="Google Shape;236;p25"/>
            <p:cNvCxnSpPr/>
            <p:nvPr/>
          </p:nvCxnSpPr>
          <p:spPr>
            <a:xfrm>
              <a:off x="6941635" y="3761350"/>
              <a:ext cx="529800" cy="1914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25"/>
            <p:cNvCxnSpPr/>
            <p:nvPr/>
          </p:nvCxnSpPr>
          <p:spPr>
            <a:xfrm>
              <a:off x="1350875" y="1661528"/>
              <a:ext cx="548700" cy="2190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238" name="Google Shape;238;p25"/>
          <p:cNvSpPr txBox="1">
            <a:spLocks noGrp="1"/>
          </p:cNvSpPr>
          <p:nvPr>
            <p:ph type="ctrTitle" idx="4294967295"/>
          </p:nvPr>
        </p:nvSpPr>
        <p:spPr>
          <a:xfrm>
            <a:off x="685800" y="186301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/>
              <a:t>89</a:t>
            </a:r>
            <a:r>
              <a:rPr lang="en" sz="4000" b="1"/>
              <a:t>,</a:t>
            </a:r>
            <a:r>
              <a:rPr lang="en" sz="7200" b="1"/>
              <a:t>526</a:t>
            </a:r>
            <a:r>
              <a:rPr lang="en" sz="4000" b="1">
                <a:solidFill>
                  <a:schemeClr val="lt1"/>
                </a:solidFill>
              </a:rPr>
              <a:t>,</a:t>
            </a:r>
            <a:r>
              <a:rPr lang="en" sz="7200" b="1"/>
              <a:t>124</a:t>
            </a:r>
            <a:endParaRPr sz="7200" b="1"/>
          </a:p>
        </p:txBody>
      </p:sp>
      <p:sp>
        <p:nvSpPr>
          <p:cNvPr id="239" name="Google Shape;239;p2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"/>
          <p:cNvSpPr txBox="1">
            <a:spLocks noGrp="1"/>
          </p:cNvSpPr>
          <p:nvPr>
            <p:ph type="ctrTitle" idx="4294967295"/>
          </p:nvPr>
        </p:nvSpPr>
        <p:spPr>
          <a:xfrm>
            <a:off x="878657" y="1440025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/>
              <a:t>Thanks!</a:t>
            </a:r>
            <a:endParaRPr sz="6000" b="1" dirty="0"/>
          </a:p>
        </p:txBody>
      </p:sp>
      <p:sp>
        <p:nvSpPr>
          <p:cNvPr id="330" name="Google Shape;330;p33"/>
          <p:cNvSpPr txBox="1">
            <a:spLocks noGrp="1"/>
          </p:cNvSpPr>
          <p:nvPr>
            <p:ph type="subTitle" idx="4294967295"/>
          </p:nvPr>
        </p:nvSpPr>
        <p:spPr>
          <a:xfrm>
            <a:off x="878657" y="2444295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/>
              <a:t>ANY QUESTIONS?</a:t>
            </a:r>
            <a:endParaRPr sz="3600" dirty="0"/>
          </a:p>
        </p:txBody>
      </p:sp>
      <p:sp>
        <p:nvSpPr>
          <p:cNvPr id="332" name="Google Shape;332;p3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1379380" y="825190"/>
            <a:ext cx="7205700" cy="2356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0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Field Programmable Gate Array </a:t>
            </a:r>
            <a:endParaRPr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1"/>
          </p:nvPr>
        </p:nvSpPr>
        <p:spPr>
          <a:xfrm>
            <a:off x="4698564" y="3108819"/>
            <a:ext cx="354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start with the fpga</a:t>
            </a: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Cpu">
                <a:extLst>
                  <a:ext uri="{FF2B5EF4-FFF2-40B4-BE49-F238E27FC236}">
                    <a16:creationId xmlns:a16="http://schemas.microsoft.com/office/drawing/2014/main" id="{B35610ED-8A9A-4010-D59D-5FF1EB0199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1457432"/>
                  </p:ext>
                </p:extLst>
              </p:nvPr>
            </p:nvGraphicFramePr>
            <p:xfrm rot="283794">
              <a:off x="-143946" y="3108696"/>
              <a:ext cx="3443546" cy="1817838"/>
            </p:xfrm>
            <a:graphic>
              <a:graphicData uri="http://schemas.microsoft.com/office/drawing/2017/model3d">
                <am3d:model3d r:embed="rId3">
                  <am3d:spPr>
                    <a:xfrm rot="283794">
                      <a:off x="0" y="0"/>
                      <a:ext cx="3443546" cy="1817838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096177" ay="-3583413" az="-284747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4907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Cpu">
                <a:extLst>
                  <a:ext uri="{FF2B5EF4-FFF2-40B4-BE49-F238E27FC236}">
                    <a16:creationId xmlns:a16="http://schemas.microsoft.com/office/drawing/2014/main" id="{B35610ED-8A9A-4010-D59D-5FF1EB0199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83794">
                <a:off x="-143946" y="3108696"/>
                <a:ext cx="3443546" cy="1817838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B33B754-5CBD-D81E-C8B0-2D96A5192462}"/>
              </a:ext>
            </a:extLst>
          </p:cNvPr>
          <p:cNvSpPr txBox="1"/>
          <p:nvPr/>
        </p:nvSpPr>
        <p:spPr>
          <a:xfrm>
            <a:off x="939579" y="1315372"/>
            <a:ext cx="46797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400" b="1" dirty="0">
                <a:solidFill>
                  <a:schemeClr val="accent3"/>
                </a:solidFill>
              </a:rPr>
              <a:t>1</a:t>
            </a:r>
            <a:endParaRPr lang="en-IN" sz="4400"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What is FPGA?</a:t>
            </a:r>
            <a:endParaRPr sz="2800" dirty="0"/>
          </a:p>
        </p:txBody>
      </p:sp>
      <p:sp>
        <p:nvSpPr>
          <p:cNvPr id="71" name="Google Shape;71;p12"/>
          <p:cNvSpPr txBox="1"/>
          <p:nvPr/>
        </p:nvSpPr>
        <p:spPr>
          <a:xfrm>
            <a:off x="457199" y="983608"/>
            <a:ext cx="4731835" cy="3949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FPGA stands for Field-Programmable Gate Array.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IN" sz="1200" dirty="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It is an integrated circuit that can be programmed by a user to perform specific functions.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Unlike other types of integrated circuits, such as microprocessors or ASICs (application-specific integrated circuits), which are designed for a specific purpose, FPGAs can be configured by the user to perform a wide range of tasks.</a:t>
            </a:r>
            <a:endParaRPr lang="en-IN" sz="1200" dirty="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Cpu">
                <a:extLst>
                  <a:ext uri="{FF2B5EF4-FFF2-40B4-BE49-F238E27FC236}">
                    <a16:creationId xmlns:a16="http://schemas.microsoft.com/office/drawing/2014/main" id="{DD40C581-DB2C-B0E1-78D4-6F57856491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38310092"/>
                  </p:ext>
                </p:extLst>
              </p:nvPr>
            </p:nvGraphicFramePr>
            <p:xfrm rot="283794">
              <a:off x="5093139" y="1162608"/>
              <a:ext cx="3223452" cy="3223585"/>
            </p:xfrm>
            <a:graphic>
              <a:graphicData uri="http://schemas.microsoft.com/office/drawing/2017/model3d">
                <am3d:model3d r:embed="rId3">
                  <am3d:spPr>
                    <a:xfrm rot="283794">
                      <a:off x="0" y="0"/>
                      <a:ext cx="3223452" cy="3223585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84347" ay="1187" az="26160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5560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Cpu">
                <a:extLst>
                  <a:ext uri="{FF2B5EF4-FFF2-40B4-BE49-F238E27FC236}">
                    <a16:creationId xmlns:a16="http://schemas.microsoft.com/office/drawing/2014/main" id="{DD40C581-DB2C-B0E1-78D4-6F57856491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83794">
                <a:off x="5093139" y="1162608"/>
                <a:ext cx="3223452" cy="322358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1379380" y="1132072"/>
            <a:ext cx="7205700" cy="2356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0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High frequency Trading</a:t>
            </a:r>
            <a:endParaRPr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1"/>
          </p:nvPr>
        </p:nvSpPr>
        <p:spPr>
          <a:xfrm>
            <a:off x="4698564" y="3108819"/>
            <a:ext cx="354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Deeper dive into trading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world</a:t>
            </a: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33B754-5CBD-D81E-C8B0-2D96A5192462}"/>
              </a:ext>
            </a:extLst>
          </p:cNvPr>
          <p:cNvSpPr txBox="1"/>
          <p:nvPr/>
        </p:nvSpPr>
        <p:spPr>
          <a:xfrm>
            <a:off x="1023399" y="1406812"/>
            <a:ext cx="46797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400" b="1" dirty="0">
                <a:solidFill>
                  <a:schemeClr val="accent3"/>
                </a:solidFill>
              </a:rPr>
              <a:t>2</a:t>
            </a:r>
            <a:endParaRPr lang="en-IN" sz="4400" b="1" dirty="0"/>
          </a:p>
        </p:txBody>
      </p:sp>
    </p:spTree>
    <p:extLst>
      <p:ext uri="{BB962C8B-B14F-4D97-AF65-F5344CB8AC3E}">
        <p14:creationId xmlns:p14="http://schemas.microsoft.com/office/powerpoint/2010/main" val="4201853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What was Trading?</a:t>
            </a:r>
            <a:endParaRPr sz="2800" dirty="0"/>
          </a:p>
        </p:txBody>
      </p:sp>
      <p:sp>
        <p:nvSpPr>
          <p:cNvPr id="71" name="Google Shape;71;p12"/>
          <p:cNvSpPr txBox="1"/>
          <p:nvPr/>
        </p:nvSpPr>
        <p:spPr>
          <a:xfrm>
            <a:off x="457199" y="983608"/>
            <a:ext cx="4731835" cy="3949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IN" sz="1200" dirty="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754BB4-FB48-6605-C781-B2C954C51E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5072"/>
                    </a14:imgEffect>
                    <a14:imgEffect>
                      <a14:saturation sat="192000"/>
                    </a14:imgEffect>
                  </a14:imgLayer>
                </a14:imgProps>
              </a:ext>
            </a:extLst>
          </a:blip>
          <a:srcRect r="30411"/>
          <a:stretch/>
        </p:blipFill>
        <p:spPr>
          <a:xfrm>
            <a:off x="457199" y="1103226"/>
            <a:ext cx="4731835" cy="368429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7D7414-7FD0-CC49-4282-C4412137371E}"/>
              </a:ext>
            </a:extLst>
          </p:cNvPr>
          <p:cNvSpPr txBox="1"/>
          <p:nvPr/>
        </p:nvSpPr>
        <p:spPr>
          <a:xfrm>
            <a:off x="5476154" y="2256738"/>
            <a:ext cx="350810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Earlier trading was like this picture. Bunch of people looking at same data and competing fo</a:t>
            </a:r>
            <a:r>
              <a:rPr lang="en-US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r prices to buy shares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400" dirty="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IN" sz="1400" dirty="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</p:spTree>
    <p:extLst>
      <p:ext uri="{BB962C8B-B14F-4D97-AF65-F5344CB8AC3E}">
        <p14:creationId xmlns:p14="http://schemas.microsoft.com/office/powerpoint/2010/main" val="1234943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What is High Frequency Trading?</a:t>
            </a:r>
            <a:endParaRPr sz="2800" dirty="0"/>
          </a:p>
        </p:txBody>
      </p:sp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7D7414-7FD0-CC49-4282-C4412137371E}"/>
              </a:ext>
            </a:extLst>
          </p:cNvPr>
          <p:cNvSpPr txBox="1"/>
          <p:nvPr/>
        </p:nvSpPr>
        <p:spPr>
          <a:xfrm>
            <a:off x="7113830" y="2324050"/>
            <a:ext cx="203017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Computers and specialized systems have taken place after implementation of pure electronic trading</a:t>
            </a:r>
            <a:endParaRPr lang="en-IN" sz="1400" dirty="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E800D7-07C3-128B-F536-65EE17D71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600"/>
                    </a14:imgEffect>
                    <a14:imgEffect>
                      <a14:saturation sat="20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940" y="1103226"/>
            <a:ext cx="6753070" cy="361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40578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Where FPGA comes in HFT?</a:t>
            </a:r>
            <a:endParaRPr sz="2800" dirty="0"/>
          </a:p>
        </p:txBody>
      </p:sp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7D7414-7FD0-CC49-4282-C4412137371E}"/>
              </a:ext>
            </a:extLst>
          </p:cNvPr>
          <p:cNvSpPr txBox="1"/>
          <p:nvPr/>
        </p:nvSpPr>
        <p:spPr>
          <a:xfrm>
            <a:off x="6530337" y="2000885"/>
            <a:ext cx="203017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To gain extra advantage over other systems, specially designed and programmed systems are deployed </a:t>
            </a:r>
            <a:endParaRPr lang="en-IN" sz="1400" dirty="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0F55C-DF57-632C-5804-5D12107E0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940" y="1103226"/>
            <a:ext cx="6248397" cy="361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0090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9"/>
          <p:cNvSpPr txBox="1">
            <a:spLocks noGrp="1"/>
          </p:cNvSpPr>
          <p:nvPr>
            <p:ph type="body" idx="1"/>
          </p:nvPr>
        </p:nvSpPr>
        <p:spPr>
          <a:xfrm>
            <a:off x="457200" y="279950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Fraction of High frequency traders in contrast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88" name="Google Shape;288;p29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109EE6F-1D5E-C888-15A1-694D80F3D4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9797657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alentine template">
  <a:themeElements>
    <a:clrScheme name="Custom 347">
      <a:dk1>
        <a:srgbClr val="000000"/>
      </a:dk1>
      <a:lt1>
        <a:srgbClr val="FFFFFF"/>
      </a:lt1>
      <a:dk2>
        <a:srgbClr val="565F6F"/>
      </a:dk2>
      <a:lt2>
        <a:srgbClr val="DFE3E9"/>
      </a:lt2>
      <a:accent1>
        <a:srgbClr val="3D85C6"/>
      </a:accent1>
      <a:accent2>
        <a:srgbClr val="6FA8DC"/>
      </a:accent2>
      <a:accent3>
        <a:srgbClr val="9FC5E8"/>
      </a:accent3>
      <a:accent4>
        <a:srgbClr val="CFE2F3"/>
      </a:accent4>
      <a:accent5>
        <a:srgbClr val="D9D9D9"/>
      </a:accent5>
      <a:accent6>
        <a:srgbClr val="999999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</TotalTime>
  <Words>755</Words>
  <Application>Microsoft Office PowerPoint</Application>
  <PresentationFormat>On-screen Show (16:9)</PresentationFormat>
  <Paragraphs>227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Cousine</vt:lpstr>
      <vt:lpstr>Valentine template</vt:lpstr>
      <vt:lpstr>Hello world!</vt:lpstr>
      <vt:lpstr>Use of FPGA in High Frequency Trading</vt:lpstr>
      <vt:lpstr> Field Programmable Gate Array </vt:lpstr>
      <vt:lpstr>What is FPGA?</vt:lpstr>
      <vt:lpstr> High frequency Trading</vt:lpstr>
      <vt:lpstr>What was Trading?</vt:lpstr>
      <vt:lpstr>What is High Frequency Trading?</vt:lpstr>
      <vt:lpstr>Where FPGA comes in HFT?</vt:lpstr>
      <vt:lpstr>PowerPoint Presentation</vt:lpstr>
      <vt:lpstr>PowerPoint Presentation</vt:lpstr>
      <vt:lpstr>Key Features rooting for use in HFT</vt:lpstr>
      <vt:lpstr>Conventional Software based trading</vt:lpstr>
      <vt:lpstr>FPGA accelereated trading</vt:lpstr>
      <vt:lpstr>Building Blocks</vt:lpstr>
      <vt:lpstr>Building Blocks</vt:lpstr>
      <vt:lpstr>Building Blocks</vt:lpstr>
      <vt:lpstr>Building Blocks</vt:lpstr>
      <vt:lpstr>Building Blocks</vt:lpstr>
      <vt:lpstr>Target design for FPGA</vt:lpstr>
      <vt:lpstr>Downsides</vt:lpstr>
      <vt:lpstr>Downsides</vt:lpstr>
      <vt:lpstr>Downsides</vt:lpstr>
      <vt:lpstr>Downsides</vt:lpstr>
      <vt:lpstr>Downsides</vt:lpstr>
      <vt:lpstr>Downsides</vt:lpstr>
      <vt:lpstr>PowerPoint Presentation</vt:lpstr>
      <vt:lpstr>General Preventive methods</vt:lpstr>
      <vt:lpstr>89,526,124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 of FPGA in High Frequency Trading</dc:title>
  <cp:lastModifiedBy>Anmol Sharma</cp:lastModifiedBy>
  <cp:revision>53</cp:revision>
  <dcterms:modified xsi:type="dcterms:W3CDTF">2023-04-18T11:18:51Z</dcterms:modified>
</cp:coreProperties>
</file>